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wav" ContentType="audio/x-wav"/>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1"/>
  </p:notesMasterIdLst>
  <p:sldIdLst>
    <p:sldId id="256" r:id="rId2"/>
    <p:sldId id="271" r:id="rId3"/>
    <p:sldId id="268" r:id="rId4"/>
    <p:sldId id="272" r:id="rId5"/>
    <p:sldId id="274" r:id="rId6"/>
    <p:sldId id="275" r:id="rId7"/>
    <p:sldId id="278" r:id="rId8"/>
    <p:sldId id="287" r:id="rId9"/>
    <p:sldId id="282" r:id="rId10"/>
    <p:sldId id="281" r:id="rId11"/>
    <p:sldId id="285" r:id="rId12"/>
    <p:sldId id="257" r:id="rId13"/>
    <p:sldId id="289" r:id="rId14"/>
    <p:sldId id="290" r:id="rId15"/>
    <p:sldId id="291" r:id="rId16"/>
    <p:sldId id="293" r:id="rId17"/>
    <p:sldId id="294" r:id="rId18"/>
    <p:sldId id="292" r:id="rId19"/>
    <p:sldId id="295"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5B6C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2090"/>
    <p:restoredTop sz="77953"/>
  </p:normalViewPr>
  <p:slideViewPr>
    <p:cSldViewPr snapToGrid="0" snapToObjects="1">
      <p:cViewPr>
        <p:scale>
          <a:sx n="106" d="100"/>
          <a:sy n="106" d="100"/>
        </p:scale>
        <p:origin x="688" y="-1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media/media1.wav>
</file>

<file path=ppt/media/media2.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81C0C5F-DD09-8848-B5DA-40B58DA7CC7B}" type="datetimeFigureOut">
              <a:rPr lang="en-US" smtClean="0"/>
              <a:t>6/13/19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265A969-9655-7B44-B5CA-1EA745C204D5}" type="slidenum">
              <a:rPr lang="en-US" smtClean="0"/>
              <a:t>‹#›</a:t>
            </a:fld>
            <a:endParaRPr lang="en-US"/>
          </a:p>
        </p:txBody>
      </p:sp>
    </p:spTree>
    <p:extLst>
      <p:ext uri="{BB962C8B-B14F-4D97-AF65-F5344CB8AC3E}">
        <p14:creationId xmlns:p14="http://schemas.microsoft.com/office/powerpoint/2010/main" val="26460857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her dissertation, Judith used a gumball paradigm to explore the semantic vs pragmatic processing of the quantifier “some”.</a:t>
            </a:r>
          </a:p>
          <a:p>
            <a:endParaRPr lang="en-US" dirty="0"/>
          </a:p>
          <a:p>
            <a:r>
              <a:rPr lang="en-US" dirty="0"/>
              <a:t>I will show you how this paradigm works in a bit, but simply</a:t>
            </a:r>
          </a:p>
          <a:p>
            <a:endParaRPr lang="en-US" dirty="0"/>
          </a:p>
          <a:p>
            <a:r>
              <a:rPr lang="en-US" dirty="0"/>
              <a:t>She showed participants a gumball machine with different number of gumballs in the upper chamber. After a brief delay, some of the gumballs dropped to the lower chamber and participants heard a statement like “You got 5 gumballs” or “You got some gumballs” and were asked to respond by pressing one of two buttons to indicate that yes, they agree with, or no, they disagree with the spoken description.</a:t>
            </a:r>
          </a:p>
          <a:p>
            <a:endParaRPr lang="en-US" dirty="0"/>
          </a:p>
          <a:p>
            <a:r>
              <a:rPr lang="en-US" dirty="0"/>
              <a:t>One focus of these experiments was the response pattern to trials in which all thirteen of the gumballs dropped to the lower chamber, and participants heard “You got some of the gumballs”.</a:t>
            </a:r>
          </a:p>
          <a:p>
            <a:r>
              <a:rPr lang="en-US" dirty="0"/>
              <a:t>If participants agreed with this statement, drawing the inference from some to all, these responses were considered semantic responses.</a:t>
            </a:r>
          </a:p>
          <a:p>
            <a:r>
              <a:rPr lang="en-US" dirty="0"/>
              <a:t>If participants disagreed with this statement, drawing the inference from some to some, but not all, these responses were considered pragmatic responses.</a:t>
            </a:r>
          </a:p>
          <a:p>
            <a:endParaRPr lang="en-US" dirty="0"/>
          </a:p>
          <a:p>
            <a:endParaRPr lang="en-US" dirty="0"/>
          </a:p>
        </p:txBody>
      </p:sp>
      <p:sp>
        <p:nvSpPr>
          <p:cNvPr id="4" name="Slide Number Placeholder 3"/>
          <p:cNvSpPr>
            <a:spLocks noGrp="1"/>
          </p:cNvSpPr>
          <p:nvPr>
            <p:ph type="sldNum" sz="quarter" idx="5"/>
          </p:nvPr>
        </p:nvSpPr>
        <p:spPr/>
        <p:txBody>
          <a:bodyPr/>
          <a:lstStyle/>
          <a:p>
            <a:fld id="{1265A969-9655-7B44-B5CA-1EA745C204D5}" type="slidenum">
              <a:rPr lang="en-US" smtClean="0"/>
              <a:t>2</a:t>
            </a:fld>
            <a:endParaRPr lang="en-US"/>
          </a:p>
        </p:txBody>
      </p:sp>
    </p:spTree>
    <p:extLst>
      <p:ext uri="{BB962C8B-B14F-4D97-AF65-F5344CB8AC3E}">
        <p14:creationId xmlns:p14="http://schemas.microsoft.com/office/powerpoint/2010/main" val="7014069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Only the critical condition is of theoretical interest, rest are fillers</a:t>
            </a:r>
          </a:p>
          <a:p>
            <a:endParaRPr lang="en-US" dirty="0"/>
          </a:p>
          <a:p>
            <a:r>
              <a:rPr lang="en-US" dirty="0"/>
              <a:t>Recorded response type and and time!!</a:t>
            </a:r>
          </a:p>
          <a:p>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53592F3A-51D7-5F48-9262-29E941A71972}" type="slidenum">
              <a:rPr lang="en-US" smtClean="0"/>
              <a:t>11</a:t>
            </a:fld>
            <a:endParaRPr lang="en-US"/>
          </a:p>
        </p:txBody>
      </p:sp>
    </p:spTree>
    <p:extLst>
      <p:ext uri="{BB962C8B-B14F-4D97-AF65-F5344CB8AC3E}">
        <p14:creationId xmlns:p14="http://schemas.microsoft.com/office/powerpoint/2010/main" val="14526919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You see: proportion of semantic responses in three different conditions, same pattern in each plot</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Original:</a:t>
            </a:r>
          </a:p>
          <a:p>
            <a:r>
              <a:rPr lang="en-US" sz="1200" b="0" i="0" kern="1200" dirty="0">
                <a:solidFill>
                  <a:schemeClr val="tx1"/>
                </a:solidFill>
                <a:effectLst/>
                <a:latin typeface="+mn-lt"/>
                <a:ea typeface="+mn-ea"/>
                <a:cs typeface="+mn-cs"/>
              </a:rPr>
              <a:t>Mixed effects logistic regression predicting response from fixed effects of QUD revealed main effect of QUD such that there are more pragmatic responses for all-QUD compared to any-QUD and no-QUD</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Replication: only with age buckets</a:t>
            </a:r>
          </a:p>
          <a:p>
            <a:endParaRPr lang="en-US"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1265A969-9655-7B44-B5CA-1EA745C204D5}" type="slidenum">
              <a:rPr lang="en-US" smtClean="0"/>
              <a:t>12</a:t>
            </a:fld>
            <a:endParaRPr lang="en-US"/>
          </a:p>
        </p:txBody>
      </p:sp>
    </p:spTree>
    <p:extLst>
      <p:ext uri="{BB962C8B-B14F-4D97-AF65-F5344CB8AC3E}">
        <p14:creationId xmlns:p14="http://schemas.microsoft.com/office/powerpoint/2010/main" val="33934423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265A969-9655-7B44-B5CA-1EA745C204D5}" type="slidenum">
              <a:rPr lang="en-US" smtClean="0"/>
              <a:t>13</a:t>
            </a:fld>
            <a:endParaRPr lang="en-US"/>
          </a:p>
        </p:txBody>
      </p:sp>
    </p:spTree>
    <p:extLst>
      <p:ext uri="{BB962C8B-B14F-4D97-AF65-F5344CB8AC3E}">
        <p14:creationId xmlns:p14="http://schemas.microsoft.com/office/powerpoint/2010/main" val="23605413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Original:</a:t>
            </a:r>
          </a:p>
          <a:p>
            <a:r>
              <a:rPr lang="en-US" sz="1200" b="0" i="0" kern="1200" dirty="0">
                <a:solidFill>
                  <a:schemeClr val="tx1"/>
                </a:solidFill>
                <a:effectLst/>
                <a:latin typeface="+mn-lt"/>
                <a:ea typeface="+mn-ea"/>
                <a:cs typeface="+mn-cs"/>
              </a:rPr>
              <a:t>Linear mixed effects regression predicting log response time from fixed effects of QUD, response type and their interaction revealed that </a:t>
            </a:r>
          </a:p>
          <a:p>
            <a:r>
              <a:rPr lang="en-US" sz="1200" b="0" i="0" kern="1200" dirty="0">
                <a:solidFill>
                  <a:schemeClr val="tx1"/>
                </a:solidFill>
                <a:effectLst/>
                <a:latin typeface="+mn-lt"/>
                <a:ea typeface="+mn-ea"/>
                <a:cs typeface="+mn-cs"/>
              </a:rPr>
              <a:t>i</a:t>
            </a:r>
            <a:r>
              <a:rPr lang="en-US" sz="1200" kern="1200" dirty="0">
                <a:solidFill>
                  <a:schemeClr val="tx1"/>
                </a:solidFill>
                <a:effectLst/>
                <a:latin typeface="+mn-lt"/>
                <a:ea typeface="+mn-ea"/>
                <a:cs typeface="+mn-cs"/>
              </a:rPr>
              <a:t>nteraction of QUD and response such that the more relevant the alternative, the faster the pragmatic responses become and the slower the semantic responses become.</a:t>
            </a:r>
          </a:p>
          <a:p>
            <a:endParaRPr lang="en-US" dirty="0"/>
          </a:p>
          <a:p>
            <a:r>
              <a:rPr lang="en-US" dirty="0"/>
              <a:t>Also: categorized participants </a:t>
            </a:r>
            <a:r>
              <a:rPr lang="en-US" sz="1200" kern="1200" dirty="0">
                <a:solidFill>
                  <a:schemeClr val="tx1"/>
                </a:solidFill>
                <a:effectLst/>
                <a:latin typeface="+mn-lt"/>
                <a:ea typeface="+mn-ea"/>
                <a:cs typeface="+mn-cs"/>
              </a:rPr>
              <a:t>("semantic" and "pragmatic" responders), use responder type as an interaction term to above, in order to probe whether interaction between QUD and response is mediated by responder type. </a:t>
            </a:r>
          </a:p>
          <a:p>
            <a:br>
              <a:rPr lang="en-US" dirty="0"/>
            </a:br>
            <a:br>
              <a:rPr lang="en-US" dirty="0"/>
            </a:br>
            <a:endParaRPr lang="en-US" dirty="0"/>
          </a:p>
        </p:txBody>
      </p:sp>
      <p:sp>
        <p:nvSpPr>
          <p:cNvPr id="4" name="Slide Number Placeholder 3"/>
          <p:cNvSpPr>
            <a:spLocks noGrp="1"/>
          </p:cNvSpPr>
          <p:nvPr>
            <p:ph type="sldNum" sz="quarter" idx="5"/>
          </p:nvPr>
        </p:nvSpPr>
        <p:spPr/>
        <p:txBody>
          <a:bodyPr/>
          <a:lstStyle/>
          <a:p>
            <a:fld id="{1265A969-9655-7B44-B5CA-1EA745C204D5}" type="slidenum">
              <a:rPr lang="en-US" smtClean="0"/>
              <a:t>14</a:t>
            </a:fld>
            <a:endParaRPr lang="en-US"/>
          </a:p>
        </p:txBody>
      </p:sp>
    </p:spTree>
    <p:extLst>
      <p:ext uri="{BB962C8B-B14F-4D97-AF65-F5344CB8AC3E}">
        <p14:creationId xmlns:p14="http://schemas.microsoft.com/office/powerpoint/2010/main" val="25139640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265A969-9655-7B44-B5CA-1EA745C204D5}" type="slidenum">
              <a:rPr lang="en-US" smtClean="0"/>
              <a:t>15</a:t>
            </a:fld>
            <a:endParaRPr lang="en-US"/>
          </a:p>
        </p:txBody>
      </p:sp>
    </p:spTree>
    <p:extLst>
      <p:ext uri="{BB962C8B-B14F-4D97-AF65-F5344CB8AC3E}">
        <p14:creationId xmlns:p14="http://schemas.microsoft.com/office/powerpoint/2010/main" val="31424499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265A969-9655-7B44-B5CA-1EA745C204D5}" type="slidenum">
              <a:rPr lang="en-US" smtClean="0"/>
              <a:t>16</a:t>
            </a:fld>
            <a:endParaRPr lang="en-US"/>
          </a:p>
        </p:txBody>
      </p:sp>
    </p:spTree>
    <p:extLst>
      <p:ext uri="{BB962C8B-B14F-4D97-AF65-F5344CB8AC3E}">
        <p14:creationId xmlns:p14="http://schemas.microsoft.com/office/powerpoint/2010/main" val="262560532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265A969-9655-7B44-B5CA-1EA745C204D5}" type="slidenum">
              <a:rPr lang="en-US" smtClean="0"/>
              <a:t>17</a:t>
            </a:fld>
            <a:endParaRPr lang="en-US"/>
          </a:p>
        </p:txBody>
      </p:sp>
    </p:spTree>
    <p:extLst>
      <p:ext uri="{BB962C8B-B14F-4D97-AF65-F5344CB8AC3E}">
        <p14:creationId xmlns:p14="http://schemas.microsoft.com/office/powerpoint/2010/main" val="57986348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265A969-9655-7B44-B5CA-1EA745C204D5}" type="slidenum">
              <a:rPr lang="en-US" smtClean="0"/>
              <a:t>18</a:t>
            </a:fld>
            <a:endParaRPr lang="en-US"/>
          </a:p>
        </p:txBody>
      </p:sp>
    </p:spTree>
    <p:extLst>
      <p:ext uri="{BB962C8B-B14F-4D97-AF65-F5344CB8AC3E}">
        <p14:creationId xmlns:p14="http://schemas.microsoft.com/office/powerpoint/2010/main" val="278524288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CHANGE:</a:t>
            </a:r>
          </a:p>
          <a:p>
            <a:pPr marL="171450" indent="-171450">
              <a:buFontTx/>
              <a:buChar char="-"/>
            </a:pPr>
            <a:r>
              <a:rPr lang="en-US" dirty="0"/>
              <a:t>Graphs: should labels be consistent with original study’s plots?</a:t>
            </a:r>
          </a:p>
          <a:p>
            <a:pPr marL="171450" indent="-171450">
              <a:buFontTx/>
              <a:buChar char="-"/>
            </a:pPr>
            <a:r>
              <a:rPr lang="en-US" dirty="0"/>
              <a:t>Include BRMS models? Tables?</a:t>
            </a:r>
          </a:p>
          <a:p>
            <a:pPr marL="171450" indent="-171450">
              <a:buFontTx/>
              <a:buChar char="-"/>
            </a:pPr>
            <a:r>
              <a:rPr lang="en-US" dirty="0"/>
              <a:t>More about big conclusions? Accounts? Constrained-based..</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dirty="0"/>
              <a:t>More on previous research? </a:t>
            </a:r>
            <a:r>
              <a:rPr lang="en-US" sz="1200" kern="1200" dirty="0" err="1">
                <a:solidFill>
                  <a:schemeClr val="tx1"/>
                </a:solidFill>
                <a:effectLst/>
                <a:latin typeface="+mn-lt"/>
                <a:ea typeface="+mn-ea"/>
                <a:cs typeface="+mn-cs"/>
              </a:rPr>
              <a:t>Bott</a:t>
            </a:r>
            <a:r>
              <a:rPr lang="en-US" sz="1200" kern="1200" dirty="0">
                <a:solidFill>
                  <a:schemeClr val="tx1"/>
                </a:solidFill>
                <a:effectLst/>
                <a:latin typeface="+mn-lt"/>
                <a:ea typeface="+mn-ea"/>
                <a:cs typeface="+mn-cs"/>
              </a:rPr>
              <a:t> &amp; </a:t>
            </a:r>
            <a:r>
              <a:rPr lang="en-US" sz="1200" kern="1200" dirty="0" err="1">
                <a:solidFill>
                  <a:schemeClr val="tx1"/>
                </a:solidFill>
                <a:effectLst/>
                <a:latin typeface="+mn-lt"/>
                <a:ea typeface="+mn-ea"/>
                <a:cs typeface="+mn-cs"/>
              </a:rPr>
              <a:t>Noveck</a:t>
            </a:r>
            <a:r>
              <a:rPr lang="en-US" sz="1200" kern="1200" dirty="0">
                <a:solidFill>
                  <a:schemeClr val="tx1"/>
                </a:solidFill>
                <a:effectLst/>
                <a:latin typeface="+mn-lt"/>
                <a:ea typeface="+mn-ea"/>
                <a:cs typeface="+mn-cs"/>
              </a:rPr>
              <a:t>, 2004; </a:t>
            </a:r>
            <a:r>
              <a:rPr lang="en-US" sz="1200" kern="1200" dirty="0" err="1">
                <a:solidFill>
                  <a:schemeClr val="tx1"/>
                </a:solidFill>
                <a:effectLst/>
                <a:latin typeface="+mn-lt"/>
                <a:ea typeface="+mn-ea"/>
                <a:cs typeface="+mn-cs"/>
              </a:rPr>
              <a:t>Noveck</a:t>
            </a:r>
            <a:r>
              <a:rPr lang="en-US" sz="1200" kern="1200" dirty="0">
                <a:solidFill>
                  <a:schemeClr val="tx1"/>
                </a:solidFill>
                <a:effectLst/>
                <a:latin typeface="+mn-lt"/>
                <a:ea typeface="+mn-ea"/>
                <a:cs typeface="+mn-cs"/>
              </a:rPr>
              <a:t> &amp; Posada, 2003</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sz="1200" kern="1200" dirty="0">
                <a:solidFill>
                  <a:schemeClr val="tx1"/>
                </a:solidFill>
                <a:effectLst/>
                <a:latin typeface="+mn-lt"/>
                <a:ea typeface="+mn-ea"/>
                <a:cs typeface="+mn-cs"/>
              </a:rPr>
              <a:t>Less on materials/design/exclusions?</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en-US" sz="1200" kern="1200" dirty="0" err="1">
                <a:solidFill>
                  <a:schemeClr val="tx1"/>
                </a:solidFill>
                <a:effectLst/>
                <a:latin typeface="+mn-lt"/>
                <a:ea typeface="+mn-ea"/>
                <a:cs typeface="+mn-cs"/>
              </a:rPr>
              <a:t>Pratyusha’s</a:t>
            </a:r>
            <a:r>
              <a:rPr lang="en-US" sz="1200" kern="1200" dirty="0">
                <a:solidFill>
                  <a:schemeClr val="tx1"/>
                </a:solidFill>
                <a:effectLst/>
                <a:latin typeface="+mn-lt"/>
                <a:ea typeface="+mn-ea"/>
                <a:cs typeface="+mn-cs"/>
              </a:rPr>
              <a:t> thesis!!!</a:t>
            </a:r>
            <a:endParaRPr lang="en-US" dirty="0"/>
          </a:p>
          <a:p>
            <a:pPr marL="171450" indent="-171450">
              <a:buFontTx/>
              <a:buChar char="-"/>
            </a:pPr>
            <a:r>
              <a:rPr lang="en-US" dirty="0"/>
              <a:t>Notes: change to full sentences</a:t>
            </a:r>
          </a:p>
          <a:p>
            <a:pPr marL="171450" indent="-171450">
              <a:buFontTx/>
              <a:buChar char="-"/>
            </a:pPr>
            <a:r>
              <a:rPr lang="en-US" dirty="0"/>
              <a:t>For each graph write “You see:…”</a:t>
            </a:r>
          </a:p>
          <a:p>
            <a:pPr marL="171450" indent="-171450">
              <a:buFontTx/>
              <a:buChar char="-"/>
            </a:pPr>
            <a:r>
              <a:rPr lang="en-US" dirty="0"/>
              <a:t>Add animations</a:t>
            </a:r>
          </a:p>
          <a:p>
            <a:pPr marL="171450" indent="-171450">
              <a:buFontTx/>
              <a:buChar char="-"/>
            </a:pPr>
            <a:endParaRPr lang="en-US" dirty="0"/>
          </a:p>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1265A969-9655-7B44-B5CA-1EA745C204D5}" type="slidenum">
              <a:rPr lang="en-US" smtClean="0"/>
              <a:t>19</a:t>
            </a:fld>
            <a:endParaRPr lang="en-US"/>
          </a:p>
        </p:txBody>
      </p:sp>
    </p:spTree>
    <p:extLst>
      <p:ext uri="{BB962C8B-B14F-4D97-AF65-F5344CB8AC3E}">
        <p14:creationId xmlns:p14="http://schemas.microsoft.com/office/powerpoint/2010/main" val="40834192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a:t>
            </a:r>
            <a:r>
              <a:rPr lang="en-US" sz="1200" kern="1200" dirty="0" err="1">
                <a:solidFill>
                  <a:schemeClr val="tx1"/>
                </a:solidFill>
                <a:effectLst/>
                <a:latin typeface="+mn-lt"/>
                <a:ea typeface="+mn-ea"/>
                <a:cs typeface="+mn-cs"/>
              </a:rPr>
              <a:t>Bott</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Noveck’s</a:t>
            </a:r>
            <a:r>
              <a:rPr lang="en-US" sz="1200" kern="1200" dirty="0">
                <a:solidFill>
                  <a:schemeClr val="tx1"/>
                </a:solidFill>
                <a:effectLst/>
                <a:latin typeface="+mn-lt"/>
                <a:ea typeface="+mn-ea"/>
                <a:cs typeface="+mn-cs"/>
              </a:rPr>
              <a:t> sentence verification paradigm participants were asked to perform a two alternative forced choice task. Participants were asked to respond true or false to clearly true, clearly false, and </a:t>
            </a:r>
            <a:r>
              <a:rPr lang="en-US" sz="1200" kern="1200" dirty="0" err="1">
                <a:solidFill>
                  <a:schemeClr val="tx1"/>
                </a:solidFill>
                <a:effectLst/>
                <a:latin typeface="+mn-lt"/>
                <a:ea typeface="+mn-ea"/>
                <a:cs typeface="+mn-cs"/>
              </a:rPr>
              <a:t>underinformative</a:t>
            </a:r>
            <a:r>
              <a:rPr lang="en-US" sz="1200" kern="1200" dirty="0">
                <a:solidFill>
                  <a:schemeClr val="tx1"/>
                </a:solidFill>
                <a:effectLst/>
                <a:latin typeface="+mn-lt"/>
                <a:ea typeface="+mn-ea"/>
                <a:cs typeface="+mn-cs"/>
              </a:rPr>
              <a:t> items (e.g., Some elephants have trunks). </a:t>
            </a:r>
            <a:r>
              <a:rPr lang="en-US" sz="1200" kern="1200" dirty="0" err="1">
                <a:solidFill>
                  <a:schemeClr val="tx1"/>
                </a:solidFill>
                <a:effectLst/>
                <a:latin typeface="+mn-lt"/>
                <a:ea typeface="+mn-ea"/>
                <a:cs typeface="+mn-cs"/>
              </a:rPr>
              <a:t>Bott</a:t>
            </a:r>
            <a:r>
              <a:rPr lang="en-US" sz="1200" kern="1200" dirty="0">
                <a:solidFill>
                  <a:schemeClr val="tx1"/>
                </a:solidFill>
                <a:effectLst/>
                <a:latin typeface="+mn-lt"/>
                <a:ea typeface="+mn-ea"/>
                <a:cs typeface="+mn-cs"/>
              </a:rPr>
              <a:t> and </a:t>
            </a:r>
            <a:r>
              <a:rPr lang="en-US" sz="1200" kern="1200" dirty="0" err="1">
                <a:solidFill>
                  <a:schemeClr val="tx1"/>
                </a:solidFill>
                <a:effectLst/>
                <a:latin typeface="+mn-lt"/>
                <a:ea typeface="+mn-ea"/>
                <a:cs typeface="+mn-cs"/>
              </a:rPr>
              <a:t>Noveck</a:t>
            </a:r>
            <a:r>
              <a:rPr lang="en-US" sz="1200" kern="1200" dirty="0">
                <a:solidFill>
                  <a:schemeClr val="tx1"/>
                </a:solidFill>
                <a:effectLst/>
                <a:latin typeface="+mn-lt"/>
                <a:ea typeface="+mn-ea"/>
                <a:cs typeface="+mn-cs"/>
              </a:rPr>
              <a:t> found that: a) pragmatic responses reflecting the implicature were slower than semantic responses; and b) pragmatic responses were slower than true responses to </a:t>
            </a:r>
            <a:r>
              <a:rPr lang="en-US" sz="1200" kern="1200" dirty="0" err="1">
                <a:solidFill>
                  <a:schemeClr val="tx1"/>
                </a:solidFill>
                <a:effectLst/>
                <a:latin typeface="+mn-lt"/>
                <a:ea typeface="+mn-ea"/>
                <a:cs typeface="+mn-cs"/>
              </a:rPr>
              <a:t>alla</a:t>
            </a:r>
            <a:r>
              <a:rPr lang="en-US" sz="1200" kern="1200" dirty="0">
                <a:solidFill>
                  <a:schemeClr val="tx1"/>
                </a:solidFill>
                <a:effectLst/>
                <a:latin typeface="+mn-lt"/>
                <a:ea typeface="+mn-ea"/>
                <a:cs typeface="+mn-cs"/>
              </a:rPr>
              <a:t> for the unpartitioned set </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1265A969-9655-7B44-B5CA-1EA745C204D5}" type="slidenum">
              <a:rPr lang="en-US" smtClean="0"/>
              <a:t>3</a:t>
            </a:fld>
            <a:endParaRPr lang="en-US"/>
          </a:p>
        </p:txBody>
      </p:sp>
    </p:spTree>
    <p:extLst>
      <p:ext uri="{BB962C8B-B14F-4D97-AF65-F5344CB8AC3E}">
        <p14:creationId xmlns:p14="http://schemas.microsoft.com/office/powerpoint/2010/main" val="40352602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delay might not be caused by the computation of an interpretation, but rather by the time it takes to verify that interpretation in relevant context. </a:t>
            </a:r>
          </a:p>
          <a:p>
            <a:endParaRPr lang="en-US" dirty="0"/>
          </a:p>
        </p:txBody>
      </p:sp>
      <p:sp>
        <p:nvSpPr>
          <p:cNvPr id="4" name="Slide Number Placeholder 3"/>
          <p:cNvSpPr>
            <a:spLocks noGrp="1"/>
          </p:cNvSpPr>
          <p:nvPr>
            <p:ph type="sldNum" sz="quarter" idx="5"/>
          </p:nvPr>
        </p:nvSpPr>
        <p:spPr/>
        <p:txBody>
          <a:bodyPr/>
          <a:lstStyle/>
          <a:p>
            <a:fld id="{1265A969-9655-7B44-B5CA-1EA745C204D5}" type="slidenum">
              <a:rPr lang="en-US" smtClean="0"/>
              <a:t>4</a:t>
            </a:fld>
            <a:endParaRPr lang="en-US"/>
          </a:p>
        </p:txBody>
      </p:sp>
    </p:spTree>
    <p:extLst>
      <p:ext uri="{BB962C8B-B14F-4D97-AF65-F5344CB8AC3E}">
        <p14:creationId xmlns:p14="http://schemas.microsoft.com/office/powerpoint/2010/main" val="11534925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r>
              <a:rPr lang="en-US" dirty="0"/>
              <a:t>QUD is the set of questions which discourse participants are mutually committed to resolving at a given point in time.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QUD is the question that interlocutors are trying to answer at the point of an utterance.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Previous research shows that scalar implicatures arise only when the stronger alternative is contextually relevant…..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(a) the scalar implicature, from some to not all arises because the stronger alternative is assumed to be relevant to the QUD in (a) but not to the QUD in (b)</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CHANGE – no </a:t>
            </a:r>
            <a:r>
              <a:rPr lang="en-US" sz="1200" kern="1200" dirty="0" err="1">
                <a:solidFill>
                  <a:schemeClr val="tx1"/>
                </a:solidFill>
                <a:effectLst/>
                <a:latin typeface="+mn-lt"/>
                <a:ea typeface="+mn-ea"/>
                <a:cs typeface="+mn-cs"/>
              </a:rPr>
              <a:t>chalar</a:t>
            </a:r>
            <a:r>
              <a:rPr lang="en-US" sz="1200" kern="1200" dirty="0">
                <a:solidFill>
                  <a:schemeClr val="tx1"/>
                </a:solidFill>
                <a:effectLst/>
                <a:latin typeface="+mn-lt"/>
                <a:ea typeface="+mn-ea"/>
                <a:cs typeface="+mn-cs"/>
              </a:rPr>
              <a:t> implicature?</a:t>
            </a:r>
            <a:endParaRPr lang="en-US" dirty="0"/>
          </a:p>
          <a:p>
            <a:endParaRPr lang="en-US" dirty="0"/>
          </a:p>
        </p:txBody>
      </p:sp>
      <p:sp>
        <p:nvSpPr>
          <p:cNvPr id="4" name="Slide Number Placeholder 3"/>
          <p:cNvSpPr>
            <a:spLocks noGrp="1"/>
          </p:cNvSpPr>
          <p:nvPr>
            <p:ph type="sldNum" sz="quarter" idx="5"/>
          </p:nvPr>
        </p:nvSpPr>
        <p:spPr/>
        <p:txBody>
          <a:bodyPr/>
          <a:lstStyle/>
          <a:p>
            <a:fld id="{1265A969-9655-7B44-B5CA-1EA745C204D5}" type="slidenum">
              <a:rPr lang="en-US" smtClean="0"/>
              <a:t>5</a:t>
            </a:fld>
            <a:endParaRPr lang="en-US"/>
          </a:p>
        </p:txBody>
      </p:sp>
    </p:spTree>
    <p:extLst>
      <p:ext uri="{BB962C8B-B14F-4D97-AF65-F5344CB8AC3E}">
        <p14:creationId xmlns:p14="http://schemas.microsoft.com/office/powerpoint/2010/main" val="33751933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many potential QUDs that the utterance “You got some of the gumballs might be interpreted relative to?</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1265A969-9655-7B44-B5CA-1EA745C204D5}" type="slidenum">
              <a:rPr lang="en-US" smtClean="0"/>
              <a:t>6</a:t>
            </a:fld>
            <a:endParaRPr lang="en-US"/>
          </a:p>
        </p:txBody>
      </p:sp>
    </p:spTree>
    <p:extLst>
      <p:ext uri="{BB962C8B-B14F-4D97-AF65-F5344CB8AC3E}">
        <p14:creationId xmlns:p14="http://schemas.microsoft.com/office/powerpoint/2010/main" val="15718487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In the relevant condition, where the implicit QUD is (a), the stronger alternative “You got all of the gumballs” was highly relevant. In the less relevant condition, where the implicit QUD is (b), the stronger alternative was much less relevant. </a:t>
            </a:r>
          </a:p>
          <a:p>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latin typeface="Athelas" panose="02000503000000020003" pitchFamily="2" charset="77"/>
              </a:rPr>
              <a:t>Cover story presented to groups of participants to set up an implicit QUD.</a:t>
            </a:r>
          </a:p>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1265A969-9655-7B44-B5CA-1EA745C204D5}" type="slidenum">
              <a:rPr lang="en-US" smtClean="0"/>
              <a:t>7</a:t>
            </a:fld>
            <a:endParaRPr lang="en-US"/>
          </a:p>
        </p:txBody>
      </p:sp>
    </p:spTree>
    <p:extLst>
      <p:ext uri="{BB962C8B-B14F-4D97-AF65-F5344CB8AC3E}">
        <p14:creationId xmlns:p14="http://schemas.microsoft.com/office/powerpoint/2010/main" val="38946723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Between subjects design - each participant is assigned to one of the three conditions and sees a cover story that sets up an implicit QUD (relevant QUD or less relevant QUD) or no QUD</a:t>
            </a:r>
          </a:p>
          <a:p>
            <a:br>
              <a:rPr lang="en-US" dirty="0"/>
            </a:br>
            <a:endParaRPr lang="en-US" dirty="0"/>
          </a:p>
        </p:txBody>
      </p:sp>
      <p:sp>
        <p:nvSpPr>
          <p:cNvPr id="4" name="Slide Number Placeholder 3"/>
          <p:cNvSpPr>
            <a:spLocks noGrp="1"/>
          </p:cNvSpPr>
          <p:nvPr>
            <p:ph type="sldNum" sz="quarter" idx="5"/>
          </p:nvPr>
        </p:nvSpPr>
        <p:spPr/>
        <p:txBody>
          <a:bodyPr/>
          <a:lstStyle/>
          <a:p>
            <a:fld id="{1265A969-9655-7B44-B5CA-1EA745C204D5}" type="slidenum">
              <a:rPr lang="en-US" smtClean="0"/>
              <a:t>8</a:t>
            </a:fld>
            <a:endParaRPr lang="en-US"/>
          </a:p>
        </p:txBody>
      </p:sp>
    </p:spTree>
    <p:extLst>
      <p:ext uri="{BB962C8B-B14F-4D97-AF65-F5344CB8AC3E}">
        <p14:creationId xmlns:p14="http://schemas.microsoft.com/office/powerpoint/2010/main" val="38850243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53592F3A-51D7-5F48-9262-29E941A71972}" type="slidenum">
              <a:rPr lang="en-US" smtClean="0"/>
              <a:t>9</a:t>
            </a:fld>
            <a:endParaRPr lang="en-US"/>
          </a:p>
        </p:txBody>
      </p:sp>
    </p:spTree>
    <p:extLst>
      <p:ext uri="{BB962C8B-B14F-4D97-AF65-F5344CB8AC3E}">
        <p14:creationId xmlns:p14="http://schemas.microsoft.com/office/powerpoint/2010/main" val="25815540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Pragmatic interpretation: You got some, but not all of the gumballs/</a:t>
            </a:r>
          </a:p>
          <a:p>
            <a:r>
              <a:rPr lang="en-US" dirty="0"/>
              <a:t>\</a:t>
            </a:r>
          </a:p>
          <a:p>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53592F3A-51D7-5F48-9262-29E941A71972}" type="slidenum">
              <a:rPr lang="en-US" smtClean="0"/>
              <a:t>10</a:t>
            </a:fld>
            <a:endParaRPr lang="en-US"/>
          </a:p>
        </p:txBody>
      </p:sp>
    </p:spTree>
    <p:extLst>
      <p:ext uri="{BB962C8B-B14F-4D97-AF65-F5344CB8AC3E}">
        <p14:creationId xmlns:p14="http://schemas.microsoft.com/office/powerpoint/2010/main" val="39412154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88C63-94F3-214B-AEF0-1595027E04B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37362FA-9519-6448-982E-A389FDB2152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80AD021-1BC0-EB4D-845E-0AAD54E0DCC8}"/>
              </a:ext>
            </a:extLst>
          </p:cNvPr>
          <p:cNvSpPr>
            <a:spLocks noGrp="1"/>
          </p:cNvSpPr>
          <p:nvPr>
            <p:ph type="dt" sz="half" idx="10"/>
          </p:nvPr>
        </p:nvSpPr>
        <p:spPr/>
        <p:txBody>
          <a:bodyPr/>
          <a:lstStyle/>
          <a:p>
            <a:fld id="{6DE64F34-8863-0149-B9EC-13C4ED5B6A7E}" type="datetimeFigureOut">
              <a:rPr lang="en-US" smtClean="0"/>
              <a:t>6/13/19</a:t>
            </a:fld>
            <a:endParaRPr lang="en-US"/>
          </a:p>
        </p:txBody>
      </p:sp>
      <p:sp>
        <p:nvSpPr>
          <p:cNvPr id="5" name="Footer Placeholder 4">
            <a:extLst>
              <a:ext uri="{FF2B5EF4-FFF2-40B4-BE49-F238E27FC236}">
                <a16:creationId xmlns:a16="http://schemas.microsoft.com/office/drawing/2014/main" id="{731E3AE0-61AE-594E-8C09-9559EB72A1C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D235D12-D18E-3B49-A7E7-76BAF78C57D3}"/>
              </a:ext>
            </a:extLst>
          </p:cNvPr>
          <p:cNvSpPr>
            <a:spLocks noGrp="1"/>
          </p:cNvSpPr>
          <p:nvPr>
            <p:ph type="sldNum" sz="quarter" idx="12"/>
          </p:nvPr>
        </p:nvSpPr>
        <p:spPr/>
        <p:txBody>
          <a:bodyPr/>
          <a:lstStyle/>
          <a:p>
            <a:fld id="{C69F914E-F12E-1A49-B648-B141141C48F9}" type="slidenum">
              <a:rPr lang="en-US" smtClean="0"/>
              <a:t>‹#›</a:t>
            </a:fld>
            <a:endParaRPr lang="en-US"/>
          </a:p>
        </p:txBody>
      </p:sp>
    </p:spTree>
    <p:extLst>
      <p:ext uri="{BB962C8B-B14F-4D97-AF65-F5344CB8AC3E}">
        <p14:creationId xmlns:p14="http://schemas.microsoft.com/office/powerpoint/2010/main" val="34317738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EDAAE7-4029-D946-BDCA-F5CBE6DDA80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97FD0B0-2C7A-7C49-A646-4174E632C648}"/>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477EFBE-EEB6-8A48-86BC-45E5DDB4B884}"/>
              </a:ext>
            </a:extLst>
          </p:cNvPr>
          <p:cNvSpPr>
            <a:spLocks noGrp="1"/>
          </p:cNvSpPr>
          <p:nvPr>
            <p:ph type="dt" sz="half" idx="10"/>
          </p:nvPr>
        </p:nvSpPr>
        <p:spPr/>
        <p:txBody>
          <a:bodyPr/>
          <a:lstStyle/>
          <a:p>
            <a:fld id="{6DE64F34-8863-0149-B9EC-13C4ED5B6A7E}" type="datetimeFigureOut">
              <a:rPr lang="en-US" smtClean="0"/>
              <a:t>6/13/19</a:t>
            </a:fld>
            <a:endParaRPr lang="en-US"/>
          </a:p>
        </p:txBody>
      </p:sp>
      <p:sp>
        <p:nvSpPr>
          <p:cNvPr id="5" name="Footer Placeholder 4">
            <a:extLst>
              <a:ext uri="{FF2B5EF4-FFF2-40B4-BE49-F238E27FC236}">
                <a16:creationId xmlns:a16="http://schemas.microsoft.com/office/drawing/2014/main" id="{3082FA84-CAA4-AA45-BB2B-9A30E41483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E8E7A41-76A8-B948-98C6-D47DE637F566}"/>
              </a:ext>
            </a:extLst>
          </p:cNvPr>
          <p:cNvSpPr>
            <a:spLocks noGrp="1"/>
          </p:cNvSpPr>
          <p:nvPr>
            <p:ph type="sldNum" sz="quarter" idx="12"/>
          </p:nvPr>
        </p:nvSpPr>
        <p:spPr/>
        <p:txBody>
          <a:bodyPr/>
          <a:lstStyle/>
          <a:p>
            <a:fld id="{C69F914E-F12E-1A49-B648-B141141C48F9}" type="slidenum">
              <a:rPr lang="en-US" smtClean="0"/>
              <a:t>‹#›</a:t>
            </a:fld>
            <a:endParaRPr lang="en-US"/>
          </a:p>
        </p:txBody>
      </p:sp>
    </p:spTree>
    <p:extLst>
      <p:ext uri="{BB962C8B-B14F-4D97-AF65-F5344CB8AC3E}">
        <p14:creationId xmlns:p14="http://schemas.microsoft.com/office/powerpoint/2010/main" val="8875252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00716B1-8FB5-814B-BC22-6F52ABB9CF4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155EA9A-A4B8-F34C-A0E8-C8988DCAD64C}"/>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826FDB4-C6AA-3F41-AC0C-219DDC1F7928}"/>
              </a:ext>
            </a:extLst>
          </p:cNvPr>
          <p:cNvSpPr>
            <a:spLocks noGrp="1"/>
          </p:cNvSpPr>
          <p:nvPr>
            <p:ph type="dt" sz="half" idx="10"/>
          </p:nvPr>
        </p:nvSpPr>
        <p:spPr/>
        <p:txBody>
          <a:bodyPr/>
          <a:lstStyle/>
          <a:p>
            <a:fld id="{6DE64F34-8863-0149-B9EC-13C4ED5B6A7E}" type="datetimeFigureOut">
              <a:rPr lang="en-US" smtClean="0"/>
              <a:t>6/13/19</a:t>
            </a:fld>
            <a:endParaRPr lang="en-US"/>
          </a:p>
        </p:txBody>
      </p:sp>
      <p:sp>
        <p:nvSpPr>
          <p:cNvPr id="5" name="Footer Placeholder 4">
            <a:extLst>
              <a:ext uri="{FF2B5EF4-FFF2-40B4-BE49-F238E27FC236}">
                <a16:creationId xmlns:a16="http://schemas.microsoft.com/office/drawing/2014/main" id="{6D71ACC0-7697-B648-AD0A-2F1ED02F16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A33044C-6B6E-B341-A21D-BF7F8DD2A14B}"/>
              </a:ext>
            </a:extLst>
          </p:cNvPr>
          <p:cNvSpPr>
            <a:spLocks noGrp="1"/>
          </p:cNvSpPr>
          <p:nvPr>
            <p:ph type="sldNum" sz="quarter" idx="12"/>
          </p:nvPr>
        </p:nvSpPr>
        <p:spPr/>
        <p:txBody>
          <a:bodyPr/>
          <a:lstStyle/>
          <a:p>
            <a:fld id="{C69F914E-F12E-1A49-B648-B141141C48F9}" type="slidenum">
              <a:rPr lang="en-US" smtClean="0"/>
              <a:t>‹#›</a:t>
            </a:fld>
            <a:endParaRPr lang="en-US"/>
          </a:p>
        </p:txBody>
      </p:sp>
    </p:spTree>
    <p:extLst>
      <p:ext uri="{BB962C8B-B14F-4D97-AF65-F5344CB8AC3E}">
        <p14:creationId xmlns:p14="http://schemas.microsoft.com/office/powerpoint/2010/main" val="29655044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DF23D6-C9C8-6640-8EFF-FE2EF8F08A6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CC3F294-F260-AA41-B43E-9F5CF2FAE720}"/>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311253F-BE09-EB4C-B847-F9ABE625821F}"/>
              </a:ext>
            </a:extLst>
          </p:cNvPr>
          <p:cNvSpPr>
            <a:spLocks noGrp="1"/>
          </p:cNvSpPr>
          <p:nvPr>
            <p:ph type="dt" sz="half" idx="10"/>
          </p:nvPr>
        </p:nvSpPr>
        <p:spPr/>
        <p:txBody>
          <a:bodyPr/>
          <a:lstStyle/>
          <a:p>
            <a:fld id="{6DE64F34-8863-0149-B9EC-13C4ED5B6A7E}" type="datetimeFigureOut">
              <a:rPr lang="en-US" smtClean="0"/>
              <a:t>6/13/19</a:t>
            </a:fld>
            <a:endParaRPr lang="en-US"/>
          </a:p>
        </p:txBody>
      </p:sp>
      <p:sp>
        <p:nvSpPr>
          <p:cNvPr id="5" name="Footer Placeholder 4">
            <a:extLst>
              <a:ext uri="{FF2B5EF4-FFF2-40B4-BE49-F238E27FC236}">
                <a16:creationId xmlns:a16="http://schemas.microsoft.com/office/drawing/2014/main" id="{D503545D-8B52-514F-A598-0EE9D136163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CEEE23-220F-6C49-A97E-7D14E1431483}"/>
              </a:ext>
            </a:extLst>
          </p:cNvPr>
          <p:cNvSpPr>
            <a:spLocks noGrp="1"/>
          </p:cNvSpPr>
          <p:nvPr>
            <p:ph type="sldNum" sz="quarter" idx="12"/>
          </p:nvPr>
        </p:nvSpPr>
        <p:spPr/>
        <p:txBody>
          <a:bodyPr/>
          <a:lstStyle/>
          <a:p>
            <a:fld id="{C69F914E-F12E-1A49-B648-B141141C48F9}" type="slidenum">
              <a:rPr lang="en-US" smtClean="0"/>
              <a:t>‹#›</a:t>
            </a:fld>
            <a:endParaRPr lang="en-US"/>
          </a:p>
        </p:txBody>
      </p:sp>
    </p:spTree>
    <p:extLst>
      <p:ext uri="{BB962C8B-B14F-4D97-AF65-F5344CB8AC3E}">
        <p14:creationId xmlns:p14="http://schemas.microsoft.com/office/powerpoint/2010/main" val="24045311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F72227-6214-6B4A-8A41-AFA05F71FE5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F08630C-CC30-D04F-9FBA-8F0FF03294C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FF8EEC12-EDF7-F847-9B71-3011490DDACB}"/>
              </a:ext>
            </a:extLst>
          </p:cNvPr>
          <p:cNvSpPr>
            <a:spLocks noGrp="1"/>
          </p:cNvSpPr>
          <p:nvPr>
            <p:ph type="dt" sz="half" idx="10"/>
          </p:nvPr>
        </p:nvSpPr>
        <p:spPr/>
        <p:txBody>
          <a:bodyPr/>
          <a:lstStyle/>
          <a:p>
            <a:fld id="{6DE64F34-8863-0149-B9EC-13C4ED5B6A7E}" type="datetimeFigureOut">
              <a:rPr lang="en-US" smtClean="0"/>
              <a:t>6/13/19</a:t>
            </a:fld>
            <a:endParaRPr lang="en-US"/>
          </a:p>
        </p:txBody>
      </p:sp>
      <p:sp>
        <p:nvSpPr>
          <p:cNvPr id="5" name="Footer Placeholder 4">
            <a:extLst>
              <a:ext uri="{FF2B5EF4-FFF2-40B4-BE49-F238E27FC236}">
                <a16:creationId xmlns:a16="http://schemas.microsoft.com/office/drawing/2014/main" id="{7F920F9C-8CC2-4140-BECA-25E34F82187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18BBD41-A75E-6B4D-B12B-43145AF514D1}"/>
              </a:ext>
            </a:extLst>
          </p:cNvPr>
          <p:cNvSpPr>
            <a:spLocks noGrp="1"/>
          </p:cNvSpPr>
          <p:nvPr>
            <p:ph type="sldNum" sz="quarter" idx="12"/>
          </p:nvPr>
        </p:nvSpPr>
        <p:spPr/>
        <p:txBody>
          <a:bodyPr/>
          <a:lstStyle/>
          <a:p>
            <a:fld id="{C69F914E-F12E-1A49-B648-B141141C48F9}" type="slidenum">
              <a:rPr lang="en-US" smtClean="0"/>
              <a:t>‹#›</a:t>
            </a:fld>
            <a:endParaRPr lang="en-US"/>
          </a:p>
        </p:txBody>
      </p:sp>
    </p:spTree>
    <p:extLst>
      <p:ext uri="{BB962C8B-B14F-4D97-AF65-F5344CB8AC3E}">
        <p14:creationId xmlns:p14="http://schemas.microsoft.com/office/powerpoint/2010/main" val="15300995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E8EBCA-E930-E247-A6A6-F51A7BF700B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CBAD9B1-913C-D944-B517-46C6009217A5}"/>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9A9F80A-70AA-694B-A996-F830087226F3}"/>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5D2C324-D174-0B47-B495-95E94BBFB98B}"/>
              </a:ext>
            </a:extLst>
          </p:cNvPr>
          <p:cNvSpPr>
            <a:spLocks noGrp="1"/>
          </p:cNvSpPr>
          <p:nvPr>
            <p:ph type="dt" sz="half" idx="10"/>
          </p:nvPr>
        </p:nvSpPr>
        <p:spPr/>
        <p:txBody>
          <a:bodyPr/>
          <a:lstStyle/>
          <a:p>
            <a:fld id="{6DE64F34-8863-0149-B9EC-13C4ED5B6A7E}" type="datetimeFigureOut">
              <a:rPr lang="en-US" smtClean="0"/>
              <a:t>6/13/19</a:t>
            </a:fld>
            <a:endParaRPr lang="en-US"/>
          </a:p>
        </p:txBody>
      </p:sp>
      <p:sp>
        <p:nvSpPr>
          <p:cNvPr id="6" name="Footer Placeholder 5">
            <a:extLst>
              <a:ext uri="{FF2B5EF4-FFF2-40B4-BE49-F238E27FC236}">
                <a16:creationId xmlns:a16="http://schemas.microsoft.com/office/drawing/2014/main" id="{CB6BBF1E-479D-C140-A93E-58CE6F700F8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E38F396-0B01-ED46-BFC7-B1703E57AC43}"/>
              </a:ext>
            </a:extLst>
          </p:cNvPr>
          <p:cNvSpPr>
            <a:spLocks noGrp="1"/>
          </p:cNvSpPr>
          <p:nvPr>
            <p:ph type="sldNum" sz="quarter" idx="12"/>
          </p:nvPr>
        </p:nvSpPr>
        <p:spPr/>
        <p:txBody>
          <a:bodyPr/>
          <a:lstStyle/>
          <a:p>
            <a:fld id="{C69F914E-F12E-1A49-B648-B141141C48F9}" type="slidenum">
              <a:rPr lang="en-US" smtClean="0"/>
              <a:t>‹#›</a:t>
            </a:fld>
            <a:endParaRPr lang="en-US"/>
          </a:p>
        </p:txBody>
      </p:sp>
    </p:spTree>
    <p:extLst>
      <p:ext uri="{BB962C8B-B14F-4D97-AF65-F5344CB8AC3E}">
        <p14:creationId xmlns:p14="http://schemas.microsoft.com/office/powerpoint/2010/main" val="11044563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2F9790-48AA-274F-BFE7-0F9BEAF7C82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1A818D4-3912-6A4F-BFA2-97411EE81E2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D76EC33C-9DC0-4446-971E-7D5BAD3ADC50}"/>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3B9F368-6699-3C4E-A726-85ECD999F55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1FEEF543-AAA4-9A43-86F6-F4C4F0426E8F}"/>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1518FA8-6E0C-BA47-9E20-A5B732DED5DC}"/>
              </a:ext>
            </a:extLst>
          </p:cNvPr>
          <p:cNvSpPr>
            <a:spLocks noGrp="1"/>
          </p:cNvSpPr>
          <p:nvPr>
            <p:ph type="dt" sz="half" idx="10"/>
          </p:nvPr>
        </p:nvSpPr>
        <p:spPr/>
        <p:txBody>
          <a:bodyPr/>
          <a:lstStyle/>
          <a:p>
            <a:fld id="{6DE64F34-8863-0149-B9EC-13C4ED5B6A7E}" type="datetimeFigureOut">
              <a:rPr lang="en-US" smtClean="0"/>
              <a:t>6/13/19</a:t>
            </a:fld>
            <a:endParaRPr lang="en-US"/>
          </a:p>
        </p:txBody>
      </p:sp>
      <p:sp>
        <p:nvSpPr>
          <p:cNvPr id="8" name="Footer Placeholder 7">
            <a:extLst>
              <a:ext uri="{FF2B5EF4-FFF2-40B4-BE49-F238E27FC236}">
                <a16:creationId xmlns:a16="http://schemas.microsoft.com/office/drawing/2014/main" id="{736EAF4D-834D-8543-903F-B8318D69E54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E1829B7-2D23-7E45-98EB-5A119145585E}"/>
              </a:ext>
            </a:extLst>
          </p:cNvPr>
          <p:cNvSpPr>
            <a:spLocks noGrp="1"/>
          </p:cNvSpPr>
          <p:nvPr>
            <p:ph type="sldNum" sz="quarter" idx="12"/>
          </p:nvPr>
        </p:nvSpPr>
        <p:spPr/>
        <p:txBody>
          <a:bodyPr/>
          <a:lstStyle/>
          <a:p>
            <a:fld id="{C69F914E-F12E-1A49-B648-B141141C48F9}" type="slidenum">
              <a:rPr lang="en-US" smtClean="0"/>
              <a:t>‹#›</a:t>
            </a:fld>
            <a:endParaRPr lang="en-US"/>
          </a:p>
        </p:txBody>
      </p:sp>
    </p:spTree>
    <p:extLst>
      <p:ext uri="{BB962C8B-B14F-4D97-AF65-F5344CB8AC3E}">
        <p14:creationId xmlns:p14="http://schemas.microsoft.com/office/powerpoint/2010/main" val="11677423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DB88D1-6C0D-6249-9A23-C4FD0AA6294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FDF26C7-C75F-1C41-AF5D-3D31C50BCA3A}"/>
              </a:ext>
            </a:extLst>
          </p:cNvPr>
          <p:cNvSpPr>
            <a:spLocks noGrp="1"/>
          </p:cNvSpPr>
          <p:nvPr>
            <p:ph type="dt" sz="half" idx="10"/>
          </p:nvPr>
        </p:nvSpPr>
        <p:spPr/>
        <p:txBody>
          <a:bodyPr/>
          <a:lstStyle/>
          <a:p>
            <a:fld id="{6DE64F34-8863-0149-B9EC-13C4ED5B6A7E}" type="datetimeFigureOut">
              <a:rPr lang="en-US" smtClean="0"/>
              <a:t>6/13/19</a:t>
            </a:fld>
            <a:endParaRPr lang="en-US"/>
          </a:p>
        </p:txBody>
      </p:sp>
      <p:sp>
        <p:nvSpPr>
          <p:cNvPr id="4" name="Footer Placeholder 3">
            <a:extLst>
              <a:ext uri="{FF2B5EF4-FFF2-40B4-BE49-F238E27FC236}">
                <a16:creationId xmlns:a16="http://schemas.microsoft.com/office/drawing/2014/main" id="{23C010ED-33D8-CD4E-A887-C4293B62983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CC24477-7DEA-A546-AEB3-DBE55782339A}"/>
              </a:ext>
            </a:extLst>
          </p:cNvPr>
          <p:cNvSpPr>
            <a:spLocks noGrp="1"/>
          </p:cNvSpPr>
          <p:nvPr>
            <p:ph type="sldNum" sz="quarter" idx="12"/>
          </p:nvPr>
        </p:nvSpPr>
        <p:spPr/>
        <p:txBody>
          <a:bodyPr/>
          <a:lstStyle/>
          <a:p>
            <a:fld id="{C69F914E-F12E-1A49-B648-B141141C48F9}" type="slidenum">
              <a:rPr lang="en-US" smtClean="0"/>
              <a:t>‹#›</a:t>
            </a:fld>
            <a:endParaRPr lang="en-US"/>
          </a:p>
        </p:txBody>
      </p:sp>
    </p:spTree>
    <p:extLst>
      <p:ext uri="{BB962C8B-B14F-4D97-AF65-F5344CB8AC3E}">
        <p14:creationId xmlns:p14="http://schemas.microsoft.com/office/powerpoint/2010/main" val="11164949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C75D6C2-5BF9-D149-BD1B-F2802500CE21}"/>
              </a:ext>
            </a:extLst>
          </p:cNvPr>
          <p:cNvSpPr>
            <a:spLocks noGrp="1"/>
          </p:cNvSpPr>
          <p:nvPr>
            <p:ph type="dt" sz="half" idx="10"/>
          </p:nvPr>
        </p:nvSpPr>
        <p:spPr/>
        <p:txBody>
          <a:bodyPr/>
          <a:lstStyle/>
          <a:p>
            <a:fld id="{6DE64F34-8863-0149-B9EC-13C4ED5B6A7E}" type="datetimeFigureOut">
              <a:rPr lang="en-US" smtClean="0"/>
              <a:t>6/13/19</a:t>
            </a:fld>
            <a:endParaRPr lang="en-US"/>
          </a:p>
        </p:txBody>
      </p:sp>
      <p:sp>
        <p:nvSpPr>
          <p:cNvPr id="3" name="Footer Placeholder 2">
            <a:extLst>
              <a:ext uri="{FF2B5EF4-FFF2-40B4-BE49-F238E27FC236}">
                <a16:creationId xmlns:a16="http://schemas.microsoft.com/office/drawing/2014/main" id="{0C8CA6D8-E3A8-4D4E-B40D-990987014F3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5B16B1C-85A3-9D41-93DA-74DF502E8401}"/>
              </a:ext>
            </a:extLst>
          </p:cNvPr>
          <p:cNvSpPr>
            <a:spLocks noGrp="1"/>
          </p:cNvSpPr>
          <p:nvPr>
            <p:ph type="sldNum" sz="quarter" idx="12"/>
          </p:nvPr>
        </p:nvSpPr>
        <p:spPr/>
        <p:txBody>
          <a:bodyPr/>
          <a:lstStyle/>
          <a:p>
            <a:fld id="{C69F914E-F12E-1A49-B648-B141141C48F9}" type="slidenum">
              <a:rPr lang="en-US" smtClean="0"/>
              <a:t>‹#›</a:t>
            </a:fld>
            <a:endParaRPr lang="en-US"/>
          </a:p>
        </p:txBody>
      </p:sp>
    </p:spTree>
    <p:extLst>
      <p:ext uri="{BB962C8B-B14F-4D97-AF65-F5344CB8AC3E}">
        <p14:creationId xmlns:p14="http://schemas.microsoft.com/office/powerpoint/2010/main" val="26027282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0B6FC7-0A04-AA43-82A3-42D9AF6A25A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779325B-82FB-BF41-946F-BB0E72D225F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7EEBD00-A014-4F4A-94C4-68F47A6985D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E593B96A-215D-9749-B06D-E00EBD4376F8}"/>
              </a:ext>
            </a:extLst>
          </p:cNvPr>
          <p:cNvSpPr>
            <a:spLocks noGrp="1"/>
          </p:cNvSpPr>
          <p:nvPr>
            <p:ph type="dt" sz="half" idx="10"/>
          </p:nvPr>
        </p:nvSpPr>
        <p:spPr/>
        <p:txBody>
          <a:bodyPr/>
          <a:lstStyle/>
          <a:p>
            <a:fld id="{6DE64F34-8863-0149-B9EC-13C4ED5B6A7E}" type="datetimeFigureOut">
              <a:rPr lang="en-US" smtClean="0"/>
              <a:t>6/13/19</a:t>
            </a:fld>
            <a:endParaRPr lang="en-US"/>
          </a:p>
        </p:txBody>
      </p:sp>
      <p:sp>
        <p:nvSpPr>
          <p:cNvPr id="6" name="Footer Placeholder 5">
            <a:extLst>
              <a:ext uri="{FF2B5EF4-FFF2-40B4-BE49-F238E27FC236}">
                <a16:creationId xmlns:a16="http://schemas.microsoft.com/office/drawing/2014/main" id="{83D110BB-2E35-2344-AB6D-FC5F6ACB76B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B0ED9D6-72D8-3845-972D-57E59F9F4F0B}"/>
              </a:ext>
            </a:extLst>
          </p:cNvPr>
          <p:cNvSpPr>
            <a:spLocks noGrp="1"/>
          </p:cNvSpPr>
          <p:nvPr>
            <p:ph type="sldNum" sz="quarter" idx="12"/>
          </p:nvPr>
        </p:nvSpPr>
        <p:spPr/>
        <p:txBody>
          <a:bodyPr/>
          <a:lstStyle/>
          <a:p>
            <a:fld id="{C69F914E-F12E-1A49-B648-B141141C48F9}" type="slidenum">
              <a:rPr lang="en-US" smtClean="0"/>
              <a:t>‹#›</a:t>
            </a:fld>
            <a:endParaRPr lang="en-US"/>
          </a:p>
        </p:txBody>
      </p:sp>
    </p:spTree>
    <p:extLst>
      <p:ext uri="{BB962C8B-B14F-4D97-AF65-F5344CB8AC3E}">
        <p14:creationId xmlns:p14="http://schemas.microsoft.com/office/powerpoint/2010/main" val="22588612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D82E6F-B213-5546-8955-7A9EF63649F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FBED1A7-9999-694B-BC16-ADA0735E3BD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F7B2A960-A907-3D44-9316-A6C258C9A2B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F0C429E-2BAD-0047-9F7F-72D2E2FF6A6D}"/>
              </a:ext>
            </a:extLst>
          </p:cNvPr>
          <p:cNvSpPr>
            <a:spLocks noGrp="1"/>
          </p:cNvSpPr>
          <p:nvPr>
            <p:ph type="dt" sz="half" idx="10"/>
          </p:nvPr>
        </p:nvSpPr>
        <p:spPr/>
        <p:txBody>
          <a:bodyPr/>
          <a:lstStyle/>
          <a:p>
            <a:fld id="{6DE64F34-8863-0149-B9EC-13C4ED5B6A7E}" type="datetimeFigureOut">
              <a:rPr lang="en-US" smtClean="0"/>
              <a:t>6/13/19</a:t>
            </a:fld>
            <a:endParaRPr lang="en-US"/>
          </a:p>
        </p:txBody>
      </p:sp>
      <p:sp>
        <p:nvSpPr>
          <p:cNvPr id="6" name="Footer Placeholder 5">
            <a:extLst>
              <a:ext uri="{FF2B5EF4-FFF2-40B4-BE49-F238E27FC236}">
                <a16:creationId xmlns:a16="http://schemas.microsoft.com/office/drawing/2014/main" id="{910F6473-9325-244D-94CD-9DB03609F01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CFA816A-75BF-E94B-AA30-5164CF9B2154}"/>
              </a:ext>
            </a:extLst>
          </p:cNvPr>
          <p:cNvSpPr>
            <a:spLocks noGrp="1"/>
          </p:cNvSpPr>
          <p:nvPr>
            <p:ph type="sldNum" sz="quarter" idx="12"/>
          </p:nvPr>
        </p:nvSpPr>
        <p:spPr/>
        <p:txBody>
          <a:bodyPr/>
          <a:lstStyle/>
          <a:p>
            <a:fld id="{C69F914E-F12E-1A49-B648-B141141C48F9}" type="slidenum">
              <a:rPr lang="en-US" smtClean="0"/>
              <a:t>‹#›</a:t>
            </a:fld>
            <a:endParaRPr lang="en-US"/>
          </a:p>
        </p:txBody>
      </p:sp>
    </p:spTree>
    <p:extLst>
      <p:ext uri="{BB962C8B-B14F-4D97-AF65-F5344CB8AC3E}">
        <p14:creationId xmlns:p14="http://schemas.microsoft.com/office/powerpoint/2010/main" val="756464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F2F4BF9-8BC1-DC43-9478-87B6B734905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5D9EA2B-8358-6440-AE7C-4BB17AB91C2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98B7D80-BCE6-3844-BF75-F1B90DF4AC7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DE64F34-8863-0149-B9EC-13C4ED5B6A7E}" type="datetimeFigureOut">
              <a:rPr lang="en-US" smtClean="0"/>
              <a:t>6/13/19</a:t>
            </a:fld>
            <a:endParaRPr lang="en-US"/>
          </a:p>
        </p:txBody>
      </p:sp>
      <p:sp>
        <p:nvSpPr>
          <p:cNvPr id="5" name="Footer Placeholder 4">
            <a:extLst>
              <a:ext uri="{FF2B5EF4-FFF2-40B4-BE49-F238E27FC236}">
                <a16:creationId xmlns:a16="http://schemas.microsoft.com/office/drawing/2014/main" id="{80566252-C6DC-3D41-B3CB-9C449C266B2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9A2B0FAA-4F66-1A41-9513-5035B25BD31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69F914E-F12E-1A49-B648-B141141C48F9}" type="slidenum">
              <a:rPr lang="en-US" smtClean="0"/>
              <a:t>‹#›</a:t>
            </a:fld>
            <a:endParaRPr lang="en-US"/>
          </a:p>
        </p:txBody>
      </p:sp>
    </p:spTree>
    <p:extLst>
      <p:ext uri="{BB962C8B-B14F-4D97-AF65-F5344CB8AC3E}">
        <p14:creationId xmlns:p14="http://schemas.microsoft.com/office/powerpoint/2010/main" val="7985430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slideLayout" Target="../slideLayouts/slideLayout2.xml"/><Relationship Id="rId7" Type="http://schemas.openxmlformats.org/officeDocument/2006/relationships/image" Target="../media/image18.png"/><Relationship Id="rId2" Type="http://schemas.openxmlformats.org/officeDocument/2006/relationships/audio" Target="../media/media1.wav"/><Relationship Id="rId1" Type="http://schemas.microsoft.com/office/2007/relationships/media" Target="../media/media1.wav"/><Relationship Id="rId6" Type="http://schemas.openxmlformats.org/officeDocument/2006/relationships/image" Target="../media/image17.png"/><Relationship Id="rId5" Type="http://schemas.openxmlformats.org/officeDocument/2006/relationships/image" Target="../media/image1.jpg"/><Relationship Id="rId4"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slideLayout" Target="../slideLayouts/slideLayout2.xml"/><Relationship Id="rId7" Type="http://schemas.openxmlformats.org/officeDocument/2006/relationships/image" Target="../media/image2.jpg"/><Relationship Id="rId2" Type="http://schemas.openxmlformats.org/officeDocument/2006/relationships/audio" Target="../media/media2.wav"/><Relationship Id="rId1" Type="http://schemas.microsoft.com/office/2007/relationships/media" Target="../media/media2.wav"/><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1.png"/></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14.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29.emf"/><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image" Target="../media/image28.emf"/><Relationship Id="rId5" Type="http://schemas.openxmlformats.org/officeDocument/2006/relationships/image" Target="../media/image27.emf"/><Relationship Id="rId4" Type="http://schemas.openxmlformats.org/officeDocument/2006/relationships/image" Target="../media/image26.png"/></Relationships>
</file>

<file path=ppt/slides/_rels/slide15.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jp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10.png"/><Relationship Id="rId13" Type="http://schemas.openxmlformats.org/officeDocument/2006/relationships/image" Target="../media/image15.png"/><Relationship Id="rId3" Type="http://schemas.openxmlformats.org/officeDocument/2006/relationships/image" Target="../media/image5.png"/><Relationship Id="rId7" Type="http://schemas.openxmlformats.org/officeDocument/2006/relationships/image" Target="../media/image9.png"/><Relationship Id="rId12"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8.png"/><Relationship Id="rId11" Type="http://schemas.openxmlformats.org/officeDocument/2006/relationships/image" Target="../media/image13.png"/><Relationship Id="rId5" Type="http://schemas.openxmlformats.org/officeDocument/2006/relationships/image" Target="../media/image7.png"/><Relationship Id="rId10" Type="http://schemas.openxmlformats.org/officeDocument/2006/relationships/image" Target="../media/image12.png"/><Relationship Id="rId4" Type="http://schemas.openxmlformats.org/officeDocument/2006/relationships/image" Target="../media/image6.png"/><Relationship Id="rId9" Type="http://schemas.openxmlformats.org/officeDocument/2006/relationships/image" Target="../media/image11.png"/><Relationship Id="rId1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0AB8F7-F3C0-8243-B974-46E2658BFB13}"/>
              </a:ext>
            </a:extLst>
          </p:cNvPr>
          <p:cNvSpPr>
            <a:spLocks noGrp="1"/>
          </p:cNvSpPr>
          <p:nvPr>
            <p:ph type="ctrTitle"/>
          </p:nvPr>
        </p:nvSpPr>
        <p:spPr>
          <a:xfrm>
            <a:off x="1108942" y="1095859"/>
            <a:ext cx="10009632" cy="2387600"/>
          </a:xfrm>
        </p:spPr>
        <p:txBody>
          <a:bodyPr>
            <a:normAutofit fontScale="90000"/>
          </a:bodyPr>
          <a:lstStyle/>
          <a:p>
            <a:r>
              <a:rPr lang="en-US" dirty="0">
                <a:latin typeface="Athelas" panose="02000503000000020003" pitchFamily="2" charset="77"/>
              </a:rPr>
              <a:t>Processing of Scalar Implicatures and the Question Under Discussion</a:t>
            </a:r>
          </a:p>
        </p:txBody>
      </p:sp>
      <p:sp>
        <p:nvSpPr>
          <p:cNvPr id="3" name="Subtitle 2">
            <a:extLst>
              <a:ext uri="{FF2B5EF4-FFF2-40B4-BE49-F238E27FC236}">
                <a16:creationId xmlns:a16="http://schemas.microsoft.com/office/drawing/2014/main" id="{DC1C9726-7E69-734F-BB05-069DFE2F3BF7}"/>
              </a:ext>
            </a:extLst>
          </p:cNvPr>
          <p:cNvSpPr>
            <a:spLocks noGrp="1"/>
          </p:cNvSpPr>
          <p:nvPr>
            <p:ph type="subTitle" idx="1"/>
          </p:nvPr>
        </p:nvSpPr>
        <p:spPr>
          <a:xfrm>
            <a:off x="2394134" y="3672681"/>
            <a:ext cx="7439247" cy="512762"/>
          </a:xfrm>
        </p:spPr>
        <p:txBody>
          <a:bodyPr/>
          <a:lstStyle/>
          <a:p>
            <a:r>
              <a:rPr lang="en-US" dirty="0">
                <a:latin typeface="Athelas" panose="02000503000000020003" pitchFamily="2" charset="77"/>
              </a:rPr>
              <a:t>Replication of Degen 2013 Experiment 2a</a:t>
            </a:r>
          </a:p>
        </p:txBody>
      </p:sp>
      <p:sp>
        <p:nvSpPr>
          <p:cNvPr id="4" name="TextBox 3">
            <a:extLst>
              <a:ext uri="{FF2B5EF4-FFF2-40B4-BE49-F238E27FC236}">
                <a16:creationId xmlns:a16="http://schemas.microsoft.com/office/drawing/2014/main" id="{FF413F68-E1B3-5940-A878-B627751225D5}"/>
              </a:ext>
            </a:extLst>
          </p:cNvPr>
          <p:cNvSpPr txBox="1"/>
          <p:nvPr/>
        </p:nvSpPr>
        <p:spPr>
          <a:xfrm>
            <a:off x="9717437" y="6137330"/>
            <a:ext cx="1768305" cy="461665"/>
          </a:xfrm>
          <a:prstGeom prst="rect">
            <a:avLst/>
          </a:prstGeom>
          <a:noFill/>
        </p:spPr>
        <p:txBody>
          <a:bodyPr wrap="none" rtlCol="0">
            <a:spAutoFit/>
          </a:bodyPr>
          <a:lstStyle/>
          <a:p>
            <a:r>
              <a:rPr lang="en-US" sz="2400" dirty="0">
                <a:latin typeface="Athelas" panose="02000503000000020003" pitchFamily="2" charset="77"/>
              </a:rPr>
              <a:t>Leyla </a:t>
            </a:r>
            <a:r>
              <a:rPr lang="en-US" sz="2400" dirty="0" err="1">
                <a:latin typeface="Athelas" panose="02000503000000020003" pitchFamily="2" charset="77"/>
              </a:rPr>
              <a:t>Kursat</a:t>
            </a:r>
            <a:endParaRPr lang="en-US" sz="2400" dirty="0">
              <a:latin typeface="Athelas" panose="02000503000000020003" pitchFamily="2" charset="77"/>
            </a:endParaRPr>
          </a:p>
        </p:txBody>
      </p:sp>
    </p:spTree>
    <p:extLst>
      <p:ext uri="{BB962C8B-B14F-4D97-AF65-F5344CB8AC3E}">
        <p14:creationId xmlns:p14="http://schemas.microsoft.com/office/powerpoint/2010/main" val="7285993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115DB63-30A8-1642-861C-A173AA87DFCA}"/>
              </a:ext>
            </a:extLst>
          </p:cNvPr>
          <p:cNvPicPr>
            <a:picLocks noChangeAspect="1"/>
          </p:cNvPicPr>
          <p:nvPr/>
        </p:nvPicPr>
        <p:blipFill>
          <a:blip r:embed="rId5"/>
          <a:stretch>
            <a:fillRect/>
          </a:stretch>
        </p:blipFill>
        <p:spPr>
          <a:xfrm>
            <a:off x="4443675" y="2119129"/>
            <a:ext cx="3304650" cy="2478488"/>
          </a:xfrm>
          <a:prstGeom prst="rect">
            <a:avLst/>
          </a:prstGeom>
        </p:spPr>
      </p:pic>
      <p:sp>
        <p:nvSpPr>
          <p:cNvPr id="20" name="TextBox 19">
            <a:extLst>
              <a:ext uri="{FF2B5EF4-FFF2-40B4-BE49-F238E27FC236}">
                <a16:creationId xmlns:a16="http://schemas.microsoft.com/office/drawing/2014/main" id="{7324EB8B-C60D-7045-ACF0-11FA448DAC28}"/>
              </a:ext>
            </a:extLst>
          </p:cNvPr>
          <p:cNvSpPr txBox="1"/>
          <p:nvPr/>
        </p:nvSpPr>
        <p:spPr>
          <a:xfrm>
            <a:off x="3116866" y="1472798"/>
            <a:ext cx="5958268" cy="646331"/>
          </a:xfrm>
          <a:prstGeom prst="rect">
            <a:avLst/>
          </a:prstGeom>
          <a:noFill/>
        </p:spPr>
        <p:txBody>
          <a:bodyPr wrap="square" rtlCol="0">
            <a:spAutoFit/>
          </a:bodyPr>
          <a:lstStyle/>
          <a:p>
            <a:pPr algn="ctr"/>
            <a:r>
              <a:rPr lang="en-US" dirty="0">
                <a:latin typeface="Athelas" panose="02000503000000020003" pitchFamily="2" charset="77"/>
              </a:rPr>
              <a:t>If you agree with the statement, press </a:t>
            </a:r>
            <a:r>
              <a:rPr lang="en-US" b="1" dirty="0">
                <a:latin typeface="Athelas" panose="02000503000000020003" pitchFamily="2" charset="77"/>
              </a:rPr>
              <a:t>J</a:t>
            </a:r>
            <a:r>
              <a:rPr lang="en-US" dirty="0">
                <a:latin typeface="Athelas" panose="02000503000000020003" pitchFamily="2" charset="77"/>
              </a:rPr>
              <a:t>, if you disagree with the statement, press </a:t>
            </a:r>
            <a:r>
              <a:rPr lang="en-US" b="1" dirty="0">
                <a:latin typeface="Athelas" panose="02000503000000020003" pitchFamily="2" charset="77"/>
              </a:rPr>
              <a:t>F.</a:t>
            </a:r>
            <a:endParaRPr lang="en-US" dirty="0">
              <a:latin typeface="Athelas" panose="02000503000000020003" pitchFamily="2" charset="77"/>
            </a:endParaRPr>
          </a:p>
        </p:txBody>
      </p:sp>
      <p:pic>
        <p:nvPicPr>
          <p:cNvPr id="8" name="Picture 7">
            <a:extLst>
              <a:ext uri="{FF2B5EF4-FFF2-40B4-BE49-F238E27FC236}">
                <a16:creationId xmlns:a16="http://schemas.microsoft.com/office/drawing/2014/main" id="{51CA3121-116E-954E-9643-C96F15190527}"/>
              </a:ext>
            </a:extLst>
          </p:cNvPr>
          <p:cNvPicPr>
            <a:picLocks noChangeAspect="1"/>
          </p:cNvPicPr>
          <p:nvPr/>
        </p:nvPicPr>
        <p:blipFill>
          <a:blip r:embed="rId6"/>
          <a:stretch>
            <a:fillRect/>
          </a:stretch>
        </p:blipFill>
        <p:spPr>
          <a:xfrm>
            <a:off x="6578051" y="4780024"/>
            <a:ext cx="845647" cy="781280"/>
          </a:xfrm>
          <a:prstGeom prst="rect">
            <a:avLst/>
          </a:prstGeom>
        </p:spPr>
      </p:pic>
      <p:pic>
        <p:nvPicPr>
          <p:cNvPr id="10" name="Picture 9">
            <a:extLst>
              <a:ext uri="{FF2B5EF4-FFF2-40B4-BE49-F238E27FC236}">
                <a16:creationId xmlns:a16="http://schemas.microsoft.com/office/drawing/2014/main" id="{1A524B91-1CD9-DF46-855A-4672F17C52DA}"/>
              </a:ext>
            </a:extLst>
          </p:cNvPr>
          <p:cNvPicPr>
            <a:picLocks noChangeAspect="1"/>
          </p:cNvPicPr>
          <p:nvPr/>
        </p:nvPicPr>
        <p:blipFill>
          <a:blip r:embed="rId7"/>
          <a:stretch>
            <a:fillRect/>
          </a:stretch>
        </p:blipFill>
        <p:spPr>
          <a:xfrm>
            <a:off x="4678850" y="4762921"/>
            <a:ext cx="829415" cy="798383"/>
          </a:xfrm>
          <a:prstGeom prst="rect">
            <a:avLst/>
          </a:prstGeom>
        </p:spPr>
      </p:pic>
      <p:sp>
        <p:nvSpPr>
          <p:cNvPr id="6" name="Title 5">
            <a:extLst>
              <a:ext uri="{FF2B5EF4-FFF2-40B4-BE49-F238E27FC236}">
                <a16:creationId xmlns:a16="http://schemas.microsoft.com/office/drawing/2014/main" id="{F6AEA7CE-2FD2-534D-AB52-3AC0479F59FB}"/>
              </a:ext>
            </a:extLst>
          </p:cNvPr>
          <p:cNvSpPr>
            <a:spLocks noGrp="1"/>
          </p:cNvSpPr>
          <p:nvPr>
            <p:ph type="title"/>
          </p:nvPr>
        </p:nvSpPr>
        <p:spPr/>
        <p:txBody>
          <a:bodyPr/>
          <a:lstStyle/>
          <a:p>
            <a:pPr algn="ctr"/>
            <a:r>
              <a:rPr lang="en-US" dirty="0">
                <a:latin typeface="Athelas" panose="02000503000000020003" pitchFamily="2" charset="77"/>
              </a:rPr>
              <a:t>Critical Trials (8)</a:t>
            </a:r>
          </a:p>
        </p:txBody>
      </p:sp>
      <p:pic>
        <p:nvPicPr>
          <p:cNvPr id="5" name="kaching.wav">
            <a:hlinkClick r:id="" action="ppaction://media"/>
            <a:extLst>
              <a:ext uri="{FF2B5EF4-FFF2-40B4-BE49-F238E27FC236}">
                <a16:creationId xmlns:a16="http://schemas.microsoft.com/office/drawing/2014/main" id="{D771F5B9-388B-2B4D-B6A5-D94BB2D4D025}"/>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3289300" y="3117277"/>
            <a:ext cx="812800" cy="812800"/>
          </a:xfrm>
          <a:prstGeom prst="rect">
            <a:avLst/>
          </a:prstGeom>
        </p:spPr>
      </p:pic>
    </p:spTree>
    <p:extLst>
      <p:ext uri="{BB962C8B-B14F-4D97-AF65-F5344CB8AC3E}">
        <p14:creationId xmlns:p14="http://schemas.microsoft.com/office/powerpoint/2010/main" val="3820088330"/>
      </p:ext>
    </p:extLst>
  </p:cSld>
  <p:clrMapOvr>
    <a:masterClrMapping/>
  </p:clrMapOvr>
  <p:timing>
    <p:tnLst>
      <p:par>
        <p:cTn id="1" dur="indefinite" restart="never" nodeType="tmRoot">
          <p:childTnLst>
            <p:audio>
              <p:cMediaNode vol="80000">
                <p:cTn id="2"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Box 19">
            <a:extLst>
              <a:ext uri="{FF2B5EF4-FFF2-40B4-BE49-F238E27FC236}">
                <a16:creationId xmlns:a16="http://schemas.microsoft.com/office/drawing/2014/main" id="{7324EB8B-C60D-7045-ACF0-11FA448DAC28}"/>
              </a:ext>
            </a:extLst>
          </p:cNvPr>
          <p:cNvSpPr txBox="1"/>
          <p:nvPr/>
        </p:nvSpPr>
        <p:spPr>
          <a:xfrm>
            <a:off x="3116866" y="1472798"/>
            <a:ext cx="5958268" cy="646331"/>
          </a:xfrm>
          <a:prstGeom prst="rect">
            <a:avLst/>
          </a:prstGeom>
          <a:noFill/>
        </p:spPr>
        <p:txBody>
          <a:bodyPr wrap="square" rtlCol="0">
            <a:spAutoFit/>
          </a:bodyPr>
          <a:lstStyle/>
          <a:p>
            <a:pPr algn="ctr"/>
            <a:r>
              <a:rPr lang="en-US" dirty="0">
                <a:latin typeface="Athelas" panose="02000503000000020003" pitchFamily="2" charset="77"/>
              </a:rPr>
              <a:t>If you agree with the statement, press </a:t>
            </a:r>
            <a:r>
              <a:rPr lang="en-US" b="1" dirty="0">
                <a:latin typeface="Athelas" panose="02000503000000020003" pitchFamily="2" charset="77"/>
              </a:rPr>
              <a:t>J</a:t>
            </a:r>
            <a:r>
              <a:rPr lang="en-US" dirty="0">
                <a:latin typeface="Athelas" panose="02000503000000020003" pitchFamily="2" charset="77"/>
              </a:rPr>
              <a:t>, if you disagree with the statement, press </a:t>
            </a:r>
            <a:r>
              <a:rPr lang="en-US" b="1" dirty="0">
                <a:latin typeface="Athelas" panose="02000503000000020003" pitchFamily="2" charset="77"/>
              </a:rPr>
              <a:t>F.</a:t>
            </a:r>
            <a:endParaRPr lang="en-US" dirty="0">
              <a:latin typeface="Athelas" panose="02000503000000020003" pitchFamily="2" charset="77"/>
            </a:endParaRPr>
          </a:p>
        </p:txBody>
      </p:sp>
      <p:pic>
        <p:nvPicPr>
          <p:cNvPr id="8" name="Picture 7">
            <a:extLst>
              <a:ext uri="{FF2B5EF4-FFF2-40B4-BE49-F238E27FC236}">
                <a16:creationId xmlns:a16="http://schemas.microsoft.com/office/drawing/2014/main" id="{51CA3121-116E-954E-9643-C96F15190527}"/>
              </a:ext>
            </a:extLst>
          </p:cNvPr>
          <p:cNvPicPr>
            <a:picLocks noChangeAspect="1"/>
          </p:cNvPicPr>
          <p:nvPr/>
        </p:nvPicPr>
        <p:blipFill>
          <a:blip r:embed="rId5"/>
          <a:stretch>
            <a:fillRect/>
          </a:stretch>
        </p:blipFill>
        <p:spPr>
          <a:xfrm>
            <a:off x="6584169" y="4793163"/>
            <a:ext cx="845647" cy="781280"/>
          </a:xfrm>
          <a:prstGeom prst="rect">
            <a:avLst/>
          </a:prstGeom>
        </p:spPr>
      </p:pic>
      <p:pic>
        <p:nvPicPr>
          <p:cNvPr id="10" name="Picture 9">
            <a:extLst>
              <a:ext uri="{FF2B5EF4-FFF2-40B4-BE49-F238E27FC236}">
                <a16:creationId xmlns:a16="http://schemas.microsoft.com/office/drawing/2014/main" id="{1A524B91-1CD9-DF46-855A-4672F17C52DA}"/>
              </a:ext>
            </a:extLst>
          </p:cNvPr>
          <p:cNvPicPr>
            <a:picLocks noChangeAspect="1"/>
          </p:cNvPicPr>
          <p:nvPr/>
        </p:nvPicPr>
        <p:blipFill>
          <a:blip r:embed="rId6"/>
          <a:stretch>
            <a:fillRect/>
          </a:stretch>
        </p:blipFill>
        <p:spPr>
          <a:xfrm>
            <a:off x="4684968" y="4776060"/>
            <a:ext cx="829415" cy="798383"/>
          </a:xfrm>
          <a:prstGeom prst="rect">
            <a:avLst/>
          </a:prstGeom>
        </p:spPr>
      </p:pic>
      <p:sp>
        <p:nvSpPr>
          <p:cNvPr id="6" name="Title 5">
            <a:extLst>
              <a:ext uri="{FF2B5EF4-FFF2-40B4-BE49-F238E27FC236}">
                <a16:creationId xmlns:a16="http://schemas.microsoft.com/office/drawing/2014/main" id="{F6AEA7CE-2FD2-534D-AB52-3AC0479F59FB}"/>
              </a:ext>
            </a:extLst>
          </p:cNvPr>
          <p:cNvSpPr>
            <a:spLocks noGrp="1"/>
          </p:cNvSpPr>
          <p:nvPr>
            <p:ph type="title"/>
          </p:nvPr>
        </p:nvSpPr>
        <p:spPr/>
        <p:txBody>
          <a:bodyPr/>
          <a:lstStyle/>
          <a:p>
            <a:pPr algn="ctr"/>
            <a:r>
              <a:rPr lang="en-US" dirty="0">
                <a:latin typeface="Athelas" panose="02000503000000020003" pitchFamily="2" charset="77"/>
              </a:rPr>
              <a:t>Critical Trials (8)</a:t>
            </a:r>
          </a:p>
        </p:txBody>
      </p:sp>
      <p:pic>
        <p:nvPicPr>
          <p:cNvPr id="9" name="Picture 8">
            <a:extLst>
              <a:ext uri="{FF2B5EF4-FFF2-40B4-BE49-F238E27FC236}">
                <a16:creationId xmlns:a16="http://schemas.microsoft.com/office/drawing/2014/main" id="{30508B93-E130-E940-8B5C-B1BB4BB936FC}"/>
              </a:ext>
            </a:extLst>
          </p:cNvPr>
          <p:cNvPicPr>
            <a:picLocks noChangeAspect="1"/>
          </p:cNvPicPr>
          <p:nvPr/>
        </p:nvPicPr>
        <p:blipFill>
          <a:blip r:embed="rId7"/>
          <a:stretch>
            <a:fillRect/>
          </a:stretch>
        </p:blipFill>
        <p:spPr>
          <a:xfrm>
            <a:off x="4437557" y="2148475"/>
            <a:ext cx="3316886" cy="2487664"/>
          </a:xfrm>
          <a:prstGeom prst="rect">
            <a:avLst/>
          </a:prstGeom>
        </p:spPr>
      </p:pic>
      <p:pic>
        <p:nvPicPr>
          <p:cNvPr id="12" name="some.wav">
            <a:hlinkClick r:id="" action="ppaction://media"/>
            <a:extLst>
              <a:ext uri="{FF2B5EF4-FFF2-40B4-BE49-F238E27FC236}">
                <a16:creationId xmlns:a16="http://schemas.microsoft.com/office/drawing/2014/main" id="{D43B53D8-AA2A-7B42-A7ED-10CCD6889C0F}"/>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3245115" y="3108726"/>
            <a:ext cx="812800" cy="812800"/>
          </a:xfrm>
          <a:prstGeom prst="rect">
            <a:avLst/>
          </a:prstGeom>
        </p:spPr>
      </p:pic>
      <p:sp>
        <p:nvSpPr>
          <p:cNvPr id="13" name="TextBox 12">
            <a:extLst>
              <a:ext uri="{FF2B5EF4-FFF2-40B4-BE49-F238E27FC236}">
                <a16:creationId xmlns:a16="http://schemas.microsoft.com/office/drawing/2014/main" id="{8BB8D2D0-B205-0142-BAF1-C1861CAD485F}"/>
              </a:ext>
            </a:extLst>
          </p:cNvPr>
          <p:cNvSpPr txBox="1"/>
          <p:nvPr/>
        </p:nvSpPr>
        <p:spPr>
          <a:xfrm>
            <a:off x="6102118" y="5701199"/>
            <a:ext cx="2151612" cy="923330"/>
          </a:xfrm>
          <a:prstGeom prst="rect">
            <a:avLst/>
          </a:prstGeom>
          <a:noFill/>
        </p:spPr>
        <p:txBody>
          <a:bodyPr wrap="square" rtlCol="0">
            <a:spAutoFit/>
          </a:bodyPr>
          <a:lstStyle/>
          <a:p>
            <a:pPr algn="ctr"/>
            <a:r>
              <a:rPr lang="en-US" dirty="0">
                <a:latin typeface="Athelas" panose="02000503000000020003" pitchFamily="2" charset="77"/>
              </a:rPr>
              <a:t>SEMANTIC INTERPRETATION</a:t>
            </a:r>
          </a:p>
          <a:p>
            <a:endParaRPr lang="en-US" dirty="0"/>
          </a:p>
        </p:txBody>
      </p:sp>
      <p:sp>
        <p:nvSpPr>
          <p:cNvPr id="14" name="TextBox 13">
            <a:extLst>
              <a:ext uri="{FF2B5EF4-FFF2-40B4-BE49-F238E27FC236}">
                <a16:creationId xmlns:a16="http://schemas.microsoft.com/office/drawing/2014/main" id="{241EBA4A-BF16-584C-A8C1-8B8D15EBDC86}"/>
              </a:ext>
            </a:extLst>
          </p:cNvPr>
          <p:cNvSpPr txBox="1"/>
          <p:nvPr/>
        </p:nvSpPr>
        <p:spPr>
          <a:xfrm>
            <a:off x="3939351" y="5739747"/>
            <a:ext cx="2162767" cy="923330"/>
          </a:xfrm>
          <a:prstGeom prst="rect">
            <a:avLst/>
          </a:prstGeom>
          <a:noFill/>
        </p:spPr>
        <p:txBody>
          <a:bodyPr wrap="square" rtlCol="0">
            <a:spAutoFit/>
          </a:bodyPr>
          <a:lstStyle/>
          <a:p>
            <a:pPr algn="ctr"/>
            <a:r>
              <a:rPr lang="en-US" dirty="0">
                <a:latin typeface="Athelas" panose="02000503000000020003" pitchFamily="2" charset="77"/>
              </a:rPr>
              <a:t>PRAGMATIC INTERPRETATION</a:t>
            </a:r>
          </a:p>
          <a:p>
            <a:endParaRPr lang="en-US" dirty="0"/>
          </a:p>
        </p:txBody>
      </p:sp>
      <p:sp>
        <p:nvSpPr>
          <p:cNvPr id="15" name="TextBox 14">
            <a:extLst>
              <a:ext uri="{FF2B5EF4-FFF2-40B4-BE49-F238E27FC236}">
                <a16:creationId xmlns:a16="http://schemas.microsoft.com/office/drawing/2014/main" id="{E50AFF4E-840E-CD4D-829F-4E32E671A66C}"/>
              </a:ext>
            </a:extLst>
          </p:cNvPr>
          <p:cNvSpPr txBox="1"/>
          <p:nvPr/>
        </p:nvSpPr>
        <p:spPr>
          <a:xfrm>
            <a:off x="7423698" y="6407362"/>
            <a:ext cx="4779835" cy="369332"/>
          </a:xfrm>
          <a:prstGeom prst="rect">
            <a:avLst/>
          </a:prstGeom>
          <a:noFill/>
        </p:spPr>
        <p:txBody>
          <a:bodyPr wrap="none" rtlCol="0">
            <a:spAutoFit/>
          </a:bodyPr>
          <a:lstStyle/>
          <a:p>
            <a:r>
              <a:rPr lang="en-US" dirty="0">
                <a:solidFill>
                  <a:srgbClr val="FF0000"/>
                </a:solidFill>
                <a:latin typeface="Athelas" panose="02000503000000020003" pitchFamily="2" charset="77"/>
              </a:rPr>
              <a:t>114 participants x 8 critical trials = 912 responses</a:t>
            </a:r>
          </a:p>
        </p:txBody>
      </p:sp>
    </p:spTree>
    <p:extLst>
      <p:ext uri="{BB962C8B-B14F-4D97-AF65-F5344CB8AC3E}">
        <p14:creationId xmlns:p14="http://schemas.microsoft.com/office/powerpoint/2010/main" val="3869512943"/>
      </p:ext>
    </p:extLst>
  </p:cSld>
  <p:clrMapOvr>
    <a:masterClrMapping/>
  </p:clrMapOvr>
  <p:timing>
    <p:tnLst>
      <p:par>
        <p:cTn id="1" dur="indefinite" restart="never" nodeType="tmRoot">
          <p:childTnLst>
            <p:audio>
              <p:cMediaNode vol="80000">
                <p:cTn id="2" fill="hold" display="0">
                  <p:stCondLst>
                    <p:cond delay="indefinite"/>
                  </p:stCondLst>
                  <p:endCondLst>
                    <p:cond evt="onStopAudio" delay="0">
                      <p:tgtEl>
                        <p:sldTgt/>
                      </p:tgtEl>
                    </p:cond>
                  </p:endCondLst>
                </p:cTn>
                <p:tgtEl>
                  <p:spTgt spid="1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5">
            <a:extLst>
              <a:ext uri="{FF2B5EF4-FFF2-40B4-BE49-F238E27FC236}">
                <a16:creationId xmlns:a16="http://schemas.microsoft.com/office/drawing/2014/main" id="{A5C1F8CB-1D3D-4E4D-A7D8-F2BB1EDE6FE6}"/>
              </a:ext>
            </a:extLst>
          </p:cNvPr>
          <p:cNvSpPr>
            <a:spLocks noGrp="1"/>
          </p:cNvSpPr>
          <p:nvPr>
            <p:ph type="title"/>
          </p:nvPr>
        </p:nvSpPr>
        <p:spPr>
          <a:xfrm>
            <a:off x="782215" y="204810"/>
            <a:ext cx="10515600" cy="1325563"/>
          </a:xfrm>
        </p:spPr>
        <p:txBody>
          <a:bodyPr/>
          <a:lstStyle/>
          <a:p>
            <a:pPr algn="ctr"/>
            <a:r>
              <a:rPr lang="en-US" dirty="0">
                <a:latin typeface="Athelas" panose="02000503000000020003" pitchFamily="2" charset="77"/>
              </a:rPr>
              <a:t>Results: response type</a:t>
            </a:r>
          </a:p>
        </p:txBody>
      </p:sp>
      <p:pic>
        <p:nvPicPr>
          <p:cNvPr id="10" name="Picture 9">
            <a:extLst>
              <a:ext uri="{FF2B5EF4-FFF2-40B4-BE49-F238E27FC236}">
                <a16:creationId xmlns:a16="http://schemas.microsoft.com/office/drawing/2014/main" id="{7BEB2B13-FD05-0B4D-91A2-D4650096F6BB}"/>
              </a:ext>
            </a:extLst>
          </p:cNvPr>
          <p:cNvPicPr>
            <a:picLocks noChangeAspect="1"/>
          </p:cNvPicPr>
          <p:nvPr/>
        </p:nvPicPr>
        <p:blipFill>
          <a:blip r:embed="rId3"/>
          <a:stretch>
            <a:fillRect/>
          </a:stretch>
        </p:blipFill>
        <p:spPr>
          <a:xfrm>
            <a:off x="3926346" y="2262343"/>
            <a:ext cx="4227339" cy="3203878"/>
          </a:xfrm>
          <a:prstGeom prst="rect">
            <a:avLst/>
          </a:prstGeom>
        </p:spPr>
      </p:pic>
      <p:pic>
        <p:nvPicPr>
          <p:cNvPr id="11" name="Picture 10">
            <a:extLst>
              <a:ext uri="{FF2B5EF4-FFF2-40B4-BE49-F238E27FC236}">
                <a16:creationId xmlns:a16="http://schemas.microsoft.com/office/drawing/2014/main" id="{8BA49677-C11F-BD4D-8D2E-D1E3924AA50B}"/>
              </a:ext>
            </a:extLst>
          </p:cNvPr>
          <p:cNvPicPr>
            <a:picLocks noChangeAspect="1"/>
          </p:cNvPicPr>
          <p:nvPr/>
        </p:nvPicPr>
        <p:blipFill rotWithShape="1">
          <a:blip r:embed="rId4"/>
          <a:srcRect r="24093"/>
          <a:stretch/>
        </p:blipFill>
        <p:spPr>
          <a:xfrm>
            <a:off x="8153685" y="2239763"/>
            <a:ext cx="3871495" cy="3308061"/>
          </a:xfrm>
          <a:prstGeom prst="rect">
            <a:avLst/>
          </a:prstGeom>
        </p:spPr>
      </p:pic>
      <p:sp>
        <p:nvSpPr>
          <p:cNvPr id="12" name="TextBox 11">
            <a:extLst>
              <a:ext uri="{FF2B5EF4-FFF2-40B4-BE49-F238E27FC236}">
                <a16:creationId xmlns:a16="http://schemas.microsoft.com/office/drawing/2014/main" id="{73680C86-5A78-4C42-9ACF-9E9478211D9C}"/>
              </a:ext>
            </a:extLst>
          </p:cNvPr>
          <p:cNvSpPr txBox="1"/>
          <p:nvPr/>
        </p:nvSpPr>
        <p:spPr>
          <a:xfrm>
            <a:off x="251173" y="1800679"/>
            <a:ext cx="2843727" cy="461665"/>
          </a:xfrm>
          <a:prstGeom prst="rect">
            <a:avLst/>
          </a:prstGeom>
          <a:noFill/>
        </p:spPr>
        <p:txBody>
          <a:bodyPr wrap="none" rtlCol="0">
            <a:spAutoFit/>
          </a:bodyPr>
          <a:lstStyle/>
          <a:p>
            <a:r>
              <a:rPr lang="en-US" sz="2400" dirty="0">
                <a:latin typeface="Athelas" panose="02000503000000020003" pitchFamily="2" charset="77"/>
              </a:rPr>
              <a:t>Original experiment:</a:t>
            </a:r>
          </a:p>
        </p:txBody>
      </p:sp>
      <p:sp>
        <p:nvSpPr>
          <p:cNvPr id="14" name="TextBox 13">
            <a:extLst>
              <a:ext uri="{FF2B5EF4-FFF2-40B4-BE49-F238E27FC236}">
                <a16:creationId xmlns:a16="http://schemas.microsoft.com/office/drawing/2014/main" id="{09DBDBA5-BBCC-6B46-8840-152F4F7D3E88}"/>
              </a:ext>
            </a:extLst>
          </p:cNvPr>
          <p:cNvSpPr txBox="1"/>
          <p:nvPr/>
        </p:nvSpPr>
        <p:spPr>
          <a:xfrm>
            <a:off x="4216877" y="1778098"/>
            <a:ext cx="1717330" cy="461665"/>
          </a:xfrm>
          <a:prstGeom prst="rect">
            <a:avLst/>
          </a:prstGeom>
          <a:noFill/>
        </p:spPr>
        <p:txBody>
          <a:bodyPr wrap="none" rtlCol="0">
            <a:spAutoFit/>
          </a:bodyPr>
          <a:lstStyle/>
          <a:p>
            <a:r>
              <a:rPr lang="en-US" sz="2400" dirty="0">
                <a:latin typeface="Athelas" panose="02000503000000020003" pitchFamily="2" charset="77"/>
              </a:rPr>
              <a:t>Replication:</a:t>
            </a:r>
          </a:p>
        </p:txBody>
      </p:sp>
      <p:pic>
        <p:nvPicPr>
          <p:cNvPr id="16" name="Picture 15">
            <a:extLst>
              <a:ext uri="{FF2B5EF4-FFF2-40B4-BE49-F238E27FC236}">
                <a16:creationId xmlns:a16="http://schemas.microsoft.com/office/drawing/2014/main" id="{391CADEC-A401-2D46-B4B6-6783CB004CAB}"/>
              </a:ext>
            </a:extLst>
          </p:cNvPr>
          <p:cNvPicPr>
            <a:picLocks noChangeAspect="1"/>
          </p:cNvPicPr>
          <p:nvPr/>
        </p:nvPicPr>
        <p:blipFill rotWithShape="1">
          <a:blip r:embed="rId5"/>
          <a:srcRect l="9740" t="6825" r="6818" b="3882"/>
          <a:stretch/>
        </p:blipFill>
        <p:spPr>
          <a:xfrm>
            <a:off x="191282" y="2262343"/>
            <a:ext cx="3560618" cy="3186545"/>
          </a:xfrm>
          <a:prstGeom prst="rect">
            <a:avLst/>
          </a:prstGeom>
        </p:spPr>
      </p:pic>
      <p:pic>
        <p:nvPicPr>
          <p:cNvPr id="18" name="Picture 17">
            <a:extLst>
              <a:ext uri="{FF2B5EF4-FFF2-40B4-BE49-F238E27FC236}">
                <a16:creationId xmlns:a16="http://schemas.microsoft.com/office/drawing/2014/main" id="{BE08049B-DA7D-2C46-9135-A1B3A4BA5944}"/>
              </a:ext>
            </a:extLst>
          </p:cNvPr>
          <p:cNvPicPr>
            <a:picLocks noChangeAspect="1"/>
          </p:cNvPicPr>
          <p:nvPr/>
        </p:nvPicPr>
        <p:blipFill rotWithShape="1">
          <a:blip r:embed="rId4"/>
          <a:srcRect l="75141" t="34369" b="37235"/>
          <a:stretch/>
        </p:blipFill>
        <p:spPr>
          <a:xfrm>
            <a:off x="11099320" y="5424361"/>
            <a:ext cx="899776" cy="778933"/>
          </a:xfrm>
          <a:prstGeom prst="rect">
            <a:avLst/>
          </a:prstGeom>
        </p:spPr>
      </p:pic>
      <p:sp>
        <p:nvSpPr>
          <p:cNvPr id="19" name="TextBox 18">
            <a:extLst>
              <a:ext uri="{FF2B5EF4-FFF2-40B4-BE49-F238E27FC236}">
                <a16:creationId xmlns:a16="http://schemas.microsoft.com/office/drawing/2014/main" id="{21D3B852-DE44-7C47-8923-36BBAC64C030}"/>
              </a:ext>
            </a:extLst>
          </p:cNvPr>
          <p:cNvSpPr txBox="1"/>
          <p:nvPr/>
        </p:nvSpPr>
        <p:spPr>
          <a:xfrm>
            <a:off x="8510203" y="1690688"/>
            <a:ext cx="1509901" cy="461665"/>
          </a:xfrm>
          <a:prstGeom prst="rect">
            <a:avLst/>
          </a:prstGeom>
          <a:noFill/>
        </p:spPr>
        <p:txBody>
          <a:bodyPr wrap="none" rtlCol="0">
            <a:spAutoFit/>
          </a:bodyPr>
          <a:lstStyle/>
          <a:p>
            <a:r>
              <a:rPr lang="en-US" sz="2400" dirty="0">
                <a:latin typeface="Athelas" panose="02000503000000020003" pitchFamily="2" charset="77"/>
              </a:rPr>
              <a:t>Age effect:</a:t>
            </a:r>
          </a:p>
        </p:txBody>
      </p:sp>
    </p:spTree>
    <p:extLst>
      <p:ext uri="{BB962C8B-B14F-4D97-AF65-F5344CB8AC3E}">
        <p14:creationId xmlns:p14="http://schemas.microsoft.com/office/powerpoint/2010/main" val="18445111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73680C86-5A78-4C42-9ACF-9E9478211D9C}"/>
              </a:ext>
            </a:extLst>
          </p:cNvPr>
          <p:cNvSpPr txBox="1"/>
          <p:nvPr/>
        </p:nvSpPr>
        <p:spPr>
          <a:xfrm>
            <a:off x="1769730" y="1708652"/>
            <a:ext cx="2843727" cy="461665"/>
          </a:xfrm>
          <a:prstGeom prst="rect">
            <a:avLst/>
          </a:prstGeom>
          <a:noFill/>
        </p:spPr>
        <p:txBody>
          <a:bodyPr wrap="none" rtlCol="0">
            <a:spAutoFit/>
          </a:bodyPr>
          <a:lstStyle/>
          <a:p>
            <a:r>
              <a:rPr lang="en-US" sz="2400" dirty="0">
                <a:latin typeface="Athelas" panose="02000503000000020003" pitchFamily="2" charset="77"/>
              </a:rPr>
              <a:t>Original experiment:</a:t>
            </a:r>
          </a:p>
        </p:txBody>
      </p:sp>
      <p:sp>
        <p:nvSpPr>
          <p:cNvPr id="14" name="TextBox 13">
            <a:extLst>
              <a:ext uri="{FF2B5EF4-FFF2-40B4-BE49-F238E27FC236}">
                <a16:creationId xmlns:a16="http://schemas.microsoft.com/office/drawing/2014/main" id="{09DBDBA5-BBCC-6B46-8840-152F4F7D3E88}"/>
              </a:ext>
            </a:extLst>
          </p:cNvPr>
          <p:cNvSpPr txBox="1"/>
          <p:nvPr/>
        </p:nvSpPr>
        <p:spPr>
          <a:xfrm>
            <a:off x="8379563" y="1710025"/>
            <a:ext cx="1717330" cy="461665"/>
          </a:xfrm>
          <a:prstGeom prst="rect">
            <a:avLst/>
          </a:prstGeom>
          <a:noFill/>
        </p:spPr>
        <p:txBody>
          <a:bodyPr wrap="none" rtlCol="0">
            <a:spAutoFit/>
          </a:bodyPr>
          <a:lstStyle/>
          <a:p>
            <a:r>
              <a:rPr lang="en-US" sz="2400" dirty="0">
                <a:latin typeface="Athelas" panose="02000503000000020003" pitchFamily="2" charset="77"/>
              </a:rPr>
              <a:t>Replication:</a:t>
            </a:r>
          </a:p>
        </p:txBody>
      </p:sp>
      <p:pic>
        <p:nvPicPr>
          <p:cNvPr id="3" name="Picture 2">
            <a:extLst>
              <a:ext uri="{FF2B5EF4-FFF2-40B4-BE49-F238E27FC236}">
                <a16:creationId xmlns:a16="http://schemas.microsoft.com/office/drawing/2014/main" id="{58F3B43E-C1BD-354B-8999-B4F9A3B9755A}"/>
              </a:ext>
            </a:extLst>
          </p:cNvPr>
          <p:cNvPicPr>
            <a:picLocks noChangeAspect="1"/>
          </p:cNvPicPr>
          <p:nvPr/>
        </p:nvPicPr>
        <p:blipFill rotWithShape="1">
          <a:blip r:embed="rId3"/>
          <a:srcRect r="18055"/>
          <a:stretch/>
        </p:blipFill>
        <p:spPr>
          <a:xfrm>
            <a:off x="6397743" y="2303825"/>
            <a:ext cx="5411965" cy="4121210"/>
          </a:xfrm>
          <a:prstGeom prst="rect">
            <a:avLst/>
          </a:prstGeom>
        </p:spPr>
      </p:pic>
      <p:pic>
        <p:nvPicPr>
          <p:cNvPr id="5" name="Picture 4">
            <a:extLst>
              <a:ext uri="{FF2B5EF4-FFF2-40B4-BE49-F238E27FC236}">
                <a16:creationId xmlns:a16="http://schemas.microsoft.com/office/drawing/2014/main" id="{C00F1AD5-9025-C949-B963-92D82BE2215E}"/>
              </a:ext>
            </a:extLst>
          </p:cNvPr>
          <p:cNvPicPr>
            <a:picLocks noChangeAspect="1"/>
          </p:cNvPicPr>
          <p:nvPr/>
        </p:nvPicPr>
        <p:blipFill rotWithShape="1">
          <a:blip r:embed="rId4"/>
          <a:srcRect l="2921" t="6216" r="6542" b="3196"/>
          <a:stretch/>
        </p:blipFill>
        <p:spPr>
          <a:xfrm>
            <a:off x="0" y="2303825"/>
            <a:ext cx="6074228" cy="4110108"/>
          </a:xfrm>
          <a:prstGeom prst="rect">
            <a:avLst/>
          </a:prstGeom>
        </p:spPr>
      </p:pic>
      <p:pic>
        <p:nvPicPr>
          <p:cNvPr id="15" name="Picture 14">
            <a:extLst>
              <a:ext uri="{FF2B5EF4-FFF2-40B4-BE49-F238E27FC236}">
                <a16:creationId xmlns:a16="http://schemas.microsoft.com/office/drawing/2014/main" id="{D5ED5DD3-44EB-534C-86C6-7043BD9D4022}"/>
              </a:ext>
            </a:extLst>
          </p:cNvPr>
          <p:cNvPicPr>
            <a:picLocks noChangeAspect="1"/>
          </p:cNvPicPr>
          <p:nvPr/>
        </p:nvPicPr>
        <p:blipFill rotWithShape="1">
          <a:blip r:embed="rId3"/>
          <a:srcRect l="79915" t="33350" b="39028"/>
          <a:stretch/>
        </p:blipFill>
        <p:spPr>
          <a:xfrm>
            <a:off x="9496334" y="2849277"/>
            <a:ext cx="1201119" cy="1084882"/>
          </a:xfrm>
          <a:prstGeom prst="rect">
            <a:avLst/>
          </a:prstGeom>
        </p:spPr>
      </p:pic>
      <p:sp>
        <p:nvSpPr>
          <p:cNvPr id="17" name="Title 5">
            <a:extLst>
              <a:ext uri="{FF2B5EF4-FFF2-40B4-BE49-F238E27FC236}">
                <a16:creationId xmlns:a16="http://schemas.microsoft.com/office/drawing/2014/main" id="{C602EC21-79F4-EF4B-9811-97FCCF5D01D7}"/>
              </a:ext>
            </a:extLst>
          </p:cNvPr>
          <p:cNvSpPr txBox="1">
            <a:spLocks/>
          </p:cNvSpPr>
          <p:nvPr/>
        </p:nvSpPr>
        <p:spPr>
          <a:xfrm>
            <a:off x="782215" y="20481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dirty="0">
                <a:latin typeface="Athelas" panose="02000503000000020003" pitchFamily="2" charset="77"/>
              </a:rPr>
              <a:t>Results: response type</a:t>
            </a:r>
          </a:p>
        </p:txBody>
      </p:sp>
    </p:spTree>
    <p:extLst>
      <p:ext uri="{BB962C8B-B14F-4D97-AF65-F5344CB8AC3E}">
        <p14:creationId xmlns:p14="http://schemas.microsoft.com/office/powerpoint/2010/main" val="1561618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Box 11">
            <a:extLst>
              <a:ext uri="{FF2B5EF4-FFF2-40B4-BE49-F238E27FC236}">
                <a16:creationId xmlns:a16="http://schemas.microsoft.com/office/drawing/2014/main" id="{73680C86-5A78-4C42-9ACF-9E9478211D9C}"/>
              </a:ext>
            </a:extLst>
          </p:cNvPr>
          <p:cNvSpPr txBox="1"/>
          <p:nvPr/>
        </p:nvSpPr>
        <p:spPr>
          <a:xfrm>
            <a:off x="349144" y="147532"/>
            <a:ext cx="2843727" cy="461665"/>
          </a:xfrm>
          <a:prstGeom prst="rect">
            <a:avLst/>
          </a:prstGeom>
          <a:noFill/>
        </p:spPr>
        <p:txBody>
          <a:bodyPr wrap="square" rtlCol="0">
            <a:spAutoFit/>
          </a:bodyPr>
          <a:lstStyle/>
          <a:p>
            <a:r>
              <a:rPr lang="en-US" sz="2400" dirty="0">
                <a:latin typeface="Athelas" panose="02000503000000020003" pitchFamily="2" charset="77"/>
              </a:rPr>
              <a:t>Original experiment:</a:t>
            </a:r>
          </a:p>
        </p:txBody>
      </p:sp>
      <p:sp>
        <p:nvSpPr>
          <p:cNvPr id="14" name="TextBox 13">
            <a:extLst>
              <a:ext uri="{FF2B5EF4-FFF2-40B4-BE49-F238E27FC236}">
                <a16:creationId xmlns:a16="http://schemas.microsoft.com/office/drawing/2014/main" id="{09DBDBA5-BBCC-6B46-8840-152F4F7D3E88}"/>
              </a:ext>
            </a:extLst>
          </p:cNvPr>
          <p:cNvSpPr txBox="1"/>
          <p:nvPr/>
        </p:nvSpPr>
        <p:spPr>
          <a:xfrm>
            <a:off x="349144" y="3715395"/>
            <a:ext cx="1717330" cy="461665"/>
          </a:xfrm>
          <a:prstGeom prst="rect">
            <a:avLst/>
          </a:prstGeom>
          <a:noFill/>
        </p:spPr>
        <p:txBody>
          <a:bodyPr wrap="square" rtlCol="0">
            <a:spAutoFit/>
          </a:bodyPr>
          <a:lstStyle/>
          <a:p>
            <a:r>
              <a:rPr lang="en-US" sz="2400" dirty="0">
                <a:latin typeface="Athelas" panose="02000503000000020003" pitchFamily="2" charset="77"/>
              </a:rPr>
              <a:t>Replication:</a:t>
            </a:r>
          </a:p>
        </p:txBody>
      </p:sp>
      <p:pic>
        <p:nvPicPr>
          <p:cNvPr id="4" name="Picture 3">
            <a:extLst>
              <a:ext uri="{FF2B5EF4-FFF2-40B4-BE49-F238E27FC236}">
                <a16:creationId xmlns:a16="http://schemas.microsoft.com/office/drawing/2014/main" id="{C6DA10F4-50D7-F84A-9E37-6D9F850F3376}"/>
              </a:ext>
            </a:extLst>
          </p:cNvPr>
          <p:cNvPicPr>
            <a:picLocks noChangeAspect="1"/>
          </p:cNvPicPr>
          <p:nvPr/>
        </p:nvPicPr>
        <p:blipFill rotWithShape="1">
          <a:blip r:embed="rId3"/>
          <a:srcRect l="2277" t="11880" r="2729" b="4009"/>
          <a:stretch/>
        </p:blipFill>
        <p:spPr>
          <a:xfrm>
            <a:off x="273681" y="872250"/>
            <a:ext cx="6272120" cy="2230167"/>
          </a:xfrm>
          <a:prstGeom prst="rect">
            <a:avLst/>
          </a:prstGeom>
        </p:spPr>
      </p:pic>
      <p:pic>
        <p:nvPicPr>
          <p:cNvPr id="8" name="Picture 7">
            <a:extLst>
              <a:ext uri="{FF2B5EF4-FFF2-40B4-BE49-F238E27FC236}">
                <a16:creationId xmlns:a16="http://schemas.microsoft.com/office/drawing/2014/main" id="{58D3AE2C-DE4F-7445-AE99-8080A4B98D6A}"/>
              </a:ext>
            </a:extLst>
          </p:cNvPr>
          <p:cNvPicPr>
            <a:picLocks noChangeAspect="1"/>
          </p:cNvPicPr>
          <p:nvPr/>
        </p:nvPicPr>
        <p:blipFill rotWithShape="1">
          <a:blip r:embed="rId4"/>
          <a:srcRect r="12503"/>
          <a:stretch/>
        </p:blipFill>
        <p:spPr>
          <a:xfrm>
            <a:off x="273681" y="4404499"/>
            <a:ext cx="2554186" cy="2212438"/>
          </a:xfrm>
          <a:prstGeom prst="rect">
            <a:avLst/>
          </a:prstGeom>
        </p:spPr>
      </p:pic>
      <p:pic>
        <p:nvPicPr>
          <p:cNvPr id="13" name="Picture 12">
            <a:extLst>
              <a:ext uri="{FF2B5EF4-FFF2-40B4-BE49-F238E27FC236}">
                <a16:creationId xmlns:a16="http://schemas.microsoft.com/office/drawing/2014/main" id="{6B988BDF-F2F7-5547-8134-C5D7D35B222B}"/>
              </a:ext>
            </a:extLst>
          </p:cNvPr>
          <p:cNvPicPr>
            <a:picLocks noChangeAspect="1"/>
          </p:cNvPicPr>
          <p:nvPr/>
        </p:nvPicPr>
        <p:blipFill rotWithShape="1">
          <a:blip r:embed="rId5"/>
          <a:srcRect r="9849"/>
          <a:stretch/>
        </p:blipFill>
        <p:spPr>
          <a:xfrm>
            <a:off x="2871541" y="3531775"/>
            <a:ext cx="3842526" cy="3081767"/>
          </a:xfrm>
          <a:prstGeom prst="rect">
            <a:avLst/>
          </a:prstGeom>
        </p:spPr>
      </p:pic>
      <p:sp>
        <p:nvSpPr>
          <p:cNvPr id="17" name="TextBox 16">
            <a:extLst>
              <a:ext uri="{FF2B5EF4-FFF2-40B4-BE49-F238E27FC236}">
                <a16:creationId xmlns:a16="http://schemas.microsoft.com/office/drawing/2014/main" id="{71DA5931-C753-154B-8E0B-006803917F0A}"/>
              </a:ext>
            </a:extLst>
          </p:cNvPr>
          <p:cNvSpPr txBox="1"/>
          <p:nvPr/>
        </p:nvSpPr>
        <p:spPr>
          <a:xfrm>
            <a:off x="6956176" y="147532"/>
            <a:ext cx="1717330" cy="461665"/>
          </a:xfrm>
          <a:prstGeom prst="rect">
            <a:avLst/>
          </a:prstGeom>
          <a:noFill/>
        </p:spPr>
        <p:txBody>
          <a:bodyPr wrap="square" rtlCol="0">
            <a:spAutoFit/>
          </a:bodyPr>
          <a:lstStyle/>
          <a:p>
            <a:r>
              <a:rPr lang="en-US" sz="2400" dirty="0">
                <a:latin typeface="Athelas" panose="02000503000000020003" pitchFamily="2" charset="77"/>
              </a:rPr>
              <a:t>Age effect:</a:t>
            </a:r>
          </a:p>
        </p:txBody>
      </p:sp>
      <p:pic>
        <p:nvPicPr>
          <p:cNvPr id="26" name="Picture 25">
            <a:extLst>
              <a:ext uri="{FF2B5EF4-FFF2-40B4-BE49-F238E27FC236}">
                <a16:creationId xmlns:a16="http://schemas.microsoft.com/office/drawing/2014/main" id="{FC95B062-0AF0-704D-A80E-5A7E1D6ABA03}"/>
              </a:ext>
            </a:extLst>
          </p:cNvPr>
          <p:cNvPicPr>
            <a:picLocks noChangeAspect="1"/>
          </p:cNvPicPr>
          <p:nvPr/>
        </p:nvPicPr>
        <p:blipFill rotWithShape="1">
          <a:blip r:embed="rId6"/>
          <a:srcRect r="8625"/>
          <a:stretch/>
        </p:blipFill>
        <p:spPr>
          <a:xfrm>
            <a:off x="6956176" y="3383760"/>
            <a:ext cx="3909531" cy="3235187"/>
          </a:xfrm>
          <a:prstGeom prst="rect">
            <a:avLst/>
          </a:prstGeom>
        </p:spPr>
      </p:pic>
      <p:pic>
        <p:nvPicPr>
          <p:cNvPr id="28" name="Picture 27">
            <a:extLst>
              <a:ext uri="{FF2B5EF4-FFF2-40B4-BE49-F238E27FC236}">
                <a16:creationId xmlns:a16="http://schemas.microsoft.com/office/drawing/2014/main" id="{3AD9F246-6A68-274B-A8F5-F740ABF9BDC2}"/>
              </a:ext>
            </a:extLst>
          </p:cNvPr>
          <p:cNvPicPr>
            <a:picLocks noChangeAspect="1"/>
          </p:cNvPicPr>
          <p:nvPr/>
        </p:nvPicPr>
        <p:blipFill rotWithShape="1">
          <a:blip r:embed="rId7"/>
          <a:srcRect r="9751"/>
          <a:stretch/>
        </p:blipFill>
        <p:spPr>
          <a:xfrm>
            <a:off x="7128510" y="609197"/>
            <a:ext cx="3344418" cy="2664828"/>
          </a:xfrm>
          <a:prstGeom prst="rect">
            <a:avLst/>
          </a:prstGeom>
        </p:spPr>
      </p:pic>
      <p:sp>
        <p:nvSpPr>
          <p:cNvPr id="29" name="Title 5">
            <a:extLst>
              <a:ext uri="{FF2B5EF4-FFF2-40B4-BE49-F238E27FC236}">
                <a16:creationId xmlns:a16="http://schemas.microsoft.com/office/drawing/2014/main" id="{E9638B12-F821-0F4E-9361-5ABBD178D993}"/>
              </a:ext>
            </a:extLst>
          </p:cNvPr>
          <p:cNvSpPr>
            <a:spLocks noGrp="1"/>
          </p:cNvSpPr>
          <p:nvPr>
            <p:ph type="title"/>
          </p:nvPr>
        </p:nvSpPr>
        <p:spPr>
          <a:xfrm rot="16200000">
            <a:off x="8724628" y="2920343"/>
            <a:ext cx="5421748" cy="1325563"/>
          </a:xfrm>
        </p:spPr>
        <p:txBody>
          <a:bodyPr/>
          <a:lstStyle/>
          <a:p>
            <a:pPr algn="ctr"/>
            <a:r>
              <a:rPr lang="en-US" dirty="0">
                <a:latin typeface="Athelas" panose="02000503000000020003" pitchFamily="2" charset="77"/>
              </a:rPr>
              <a:t>Results: response time</a:t>
            </a:r>
          </a:p>
        </p:txBody>
      </p:sp>
      <p:pic>
        <p:nvPicPr>
          <p:cNvPr id="30" name="Picture 29">
            <a:extLst>
              <a:ext uri="{FF2B5EF4-FFF2-40B4-BE49-F238E27FC236}">
                <a16:creationId xmlns:a16="http://schemas.microsoft.com/office/drawing/2014/main" id="{554313E1-A668-BB47-9A70-DB848AE8E5B2}"/>
              </a:ext>
            </a:extLst>
          </p:cNvPr>
          <p:cNvPicPr>
            <a:picLocks noChangeAspect="1"/>
          </p:cNvPicPr>
          <p:nvPr/>
        </p:nvPicPr>
        <p:blipFill rotWithShape="1">
          <a:blip r:embed="rId4"/>
          <a:srcRect l="85001" t="30714" r="-663" b="38405"/>
          <a:stretch/>
        </p:blipFill>
        <p:spPr>
          <a:xfrm>
            <a:off x="704766" y="4448425"/>
            <a:ext cx="457200" cy="683226"/>
          </a:xfrm>
          <a:prstGeom prst="rect">
            <a:avLst/>
          </a:prstGeom>
        </p:spPr>
      </p:pic>
    </p:spTree>
    <p:extLst>
      <p:ext uri="{BB962C8B-B14F-4D97-AF65-F5344CB8AC3E}">
        <p14:creationId xmlns:p14="http://schemas.microsoft.com/office/powerpoint/2010/main" val="20349093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60660078-A9EE-9D49-92F1-FEFE88739BC6}"/>
              </a:ext>
            </a:extLst>
          </p:cNvPr>
          <p:cNvPicPr>
            <a:picLocks noChangeAspect="1"/>
          </p:cNvPicPr>
          <p:nvPr/>
        </p:nvPicPr>
        <p:blipFill>
          <a:blip r:embed="rId3"/>
          <a:stretch>
            <a:fillRect/>
          </a:stretch>
        </p:blipFill>
        <p:spPr>
          <a:xfrm>
            <a:off x="3892923" y="1367292"/>
            <a:ext cx="6918512" cy="5231366"/>
          </a:xfrm>
          <a:prstGeom prst="rect">
            <a:avLst/>
          </a:prstGeom>
        </p:spPr>
      </p:pic>
      <p:sp>
        <p:nvSpPr>
          <p:cNvPr id="7" name="Title 5">
            <a:extLst>
              <a:ext uri="{FF2B5EF4-FFF2-40B4-BE49-F238E27FC236}">
                <a16:creationId xmlns:a16="http://schemas.microsoft.com/office/drawing/2014/main" id="{CA623713-1EDC-2C49-B89E-94987448BCE4}"/>
              </a:ext>
            </a:extLst>
          </p:cNvPr>
          <p:cNvSpPr>
            <a:spLocks noGrp="1"/>
          </p:cNvSpPr>
          <p:nvPr>
            <p:ph type="title"/>
          </p:nvPr>
        </p:nvSpPr>
        <p:spPr>
          <a:xfrm>
            <a:off x="782215" y="204810"/>
            <a:ext cx="10515600" cy="1325563"/>
          </a:xfrm>
        </p:spPr>
        <p:txBody>
          <a:bodyPr/>
          <a:lstStyle/>
          <a:p>
            <a:pPr algn="ctr"/>
            <a:r>
              <a:rPr lang="en-US" dirty="0">
                <a:latin typeface="Athelas" panose="02000503000000020003" pitchFamily="2" charset="77"/>
              </a:rPr>
              <a:t>Results: response time</a:t>
            </a:r>
          </a:p>
        </p:txBody>
      </p:sp>
      <p:sp>
        <p:nvSpPr>
          <p:cNvPr id="8" name="TextBox 7">
            <a:extLst>
              <a:ext uri="{FF2B5EF4-FFF2-40B4-BE49-F238E27FC236}">
                <a16:creationId xmlns:a16="http://schemas.microsoft.com/office/drawing/2014/main" id="{F752E207-A06F-3D43-BBCF-0BF6AADEA982}"/>
              </a:ext>
            </a:extLst>
          </p:cNvPr>
          <p:cNvSpPr txBox="1"/>
          <p:nvPr/>
        </p:nvSpPr>
        <p:spPr>
          <a:xfrm>
            <a:off x="620239" y="1464526"/>
            <a:ext cx="2786304" cy="461665"/>
          </a:xfrm>
          <a:prstGeom prst="rect">
            <a:avLst/>
          </a:prstGeom>
          <a:noFill/>
        </p:spPr>
        <p:txBody>
          <a:bodyPr wrap="square" rtlCol="0">
            <a:spAutoFit/>
          </a:bodyPr>
          <a:lstStyle/>
          <a:p>
            <a:r>
              <a:rPr lang="en-US" sz="2400" dirty="0">
                <a:latin typeface="Athelas" panose="02000503000000020003" pitchFamily="2" charset="77"/>
              </a:rPr>
              <a:t>More age effect:</a:t>
            </a:r>
          </a:p>
        </p:txBody>
      </p:sp>
    </p:spTree>
    <p:extLst>
      <p:ext uri="{BB962C8B-B14F-4D97-AF65-F5344CB8AC3E}">
        <p14:creationId xmlns:p14="http://schemas.microsoft.com/office/powerpoint/2010/main" val="24272019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AD042C3-0D65-FA4D-B7E3-0AFC6BBF7238}"/>
              </a:ext>
            </a:extLst>
          </p:cNvPr>
          <p:cNvPicPr>
            <a:picLocks noChangeAspect="1"/>
          </p:cNvPicPr>
          <p:nvPr/>
        </p:nvPicPr>
        <p:blipFill>
          <a:blip r:embed="rId3"/>
          <a:stretch>
            <a:fillRect/>
          </a:stretch>
        </p:blipFill>
        <p:spPr>
          <a:xfrm>
            <a:off x="7719221" y="1520051"/>
            <a:ext cx="4202202" cy="2090902"/>
          </a:xfrm>
          <a:prstGeom prst="rect">
            <a:avLst/>
          </a:prstGeom>
        </p:spPr>
      </p:pic>
      <p:sp>
        <p:nvSpPr>
          <p:cNvPr id="7" name="Title 1">
            <a:extLst>
              <a:ext uri="{FF2B5EF4-FFF2-40B4-BE49-F238E27FC236}">
                <a16:creationId xmlns:a16="http://schemas.microsoft.com/office/drawing/2014/main" id="{652E7F30-60F2-764C-9F3D-CDFE64C4533F}"/>
              </a:ext>
            </a:extLst>
          </p:cNvPr>
          <p:cNvSpPr>
            <a:spLocks noGrp="1"/>
          </p:cNvSpPr>
          <p:nvPr>
            <p:ph type="title"/>
          </p:nvPr>
        </p:nvSpPr>
        <p:spPr>
          <a:xfrm>
            <a:off x="5074255" y="194489"/>
            <a:ext cx="2753039" cy="1325563"/>
          </a:xfrm>
        </p:spPr>
        <p:txBody>
          <a:bodyPr>
            <a:normAutofit/>
          </a:bodyPr>
          <a:lstStyle/>
          <a:p>
            <a:pPr algn="ctr"/>
            <a:r>
              <a:rPr lang="en-US" dirty="0">
                <a:latin typeface="Athelas" panose="02000503000000020003" pitchFamily="2" charset="77"/>
              </a:rPr>
              <a:t>Methods</a:t>
            </a:r>
            <a:endParaRPr lang="en-US" sz="2700" dirty="0">
              <a:latin typeface="Athelas" panose="02000503000000020003" pitchFamily="2" charset="77"/>
            </a:endParaRPr>
          </a:p>
        </p:txBody>
      </p:sp>
      <p:sp>
        <p:nvSpPr>
          <p:cNvPr id="8" name="TextBox 7">
            <a:extLst>
              <a:ext uri="{FF2B5EF4-FFF2-40B4-BE49-F238E27FC236}">
                <a16:creationId xmlns:a16="http://schemas.microsoft.com/office/drawing/2014/main" id="{D9FAD806-526B-9F44-9667-12D0D9BB7068}"/>
              </a:ext>
            </a:extLst>
          </p:cNvPr>
          <p:cNvSpPr txBox="1"/>
          <p:nvPr/>
        </p:nvSpPr>
        <p:spPr>
          <a:xfrm>
            <a:off x="534286" y="4106592"/>
            <a:ext cx="2731666" cy="1661993"/>
          </a:xfrm>
          <a:prstGeom prst="rect">
            <a:avLst/>
          </a:prstGeom>
          <a:noFill/>
        </p:spPr>
        <p:txBody>
          <a:bodyPr wrap="square" rtlCol="0">
            <a:spAutoFit/>
          </a:bodyPr>
          <a:lstStyle/>
          <a:p>
            <a:pPr marL="285750" indent="-285750">
              <a:buFontTx/>
              <a:buChar char="-"/>
            </a:pPr>
            <a:r>
              <a:rPr lang="en-US" dirty="0">
                <a:latin typeface="Athelas" panose="02000503000000020003" pitchFamily="2" charset="77"/>
              </a:rPr>
              <a:t>exclusions:</a:t>
            </a:r>
          </a:p>
          <a:p>
            <a:pPr marL="742950" lvl="1" indent="-285750">
              <a:buFontTx/>
              <a:buChar char="-"/>
            </a:pPr>
            <a:r>
              <a:rPr lang="en-US" sz="1200" dirty="0">
                <a:latin typeface="Athelas" panose="02000503000000020003" pitchFamily="2" charset="77"/>
              </a:rPr>
              <a:t>1 </a:t>
            </a:r>
            <a:r>
              <a:rPr lang="en-US" sz="1200" dirty="0" err="1">
                <a:latin typeface="Athelas" panose="02000503000000020003" pitchFamily="2" charset="77"/>
              </a:rPr>
              <a:t>pt</a:t>
            </a:r>
            <a:r>
              <a:rPr lang="en-US" sz="1200" dirty="0">
                <a:latin typeface="Athelas" panose="02000503000000020003" pitchFamily="2" charset="77"/>
              </a:rPr>
              <a:t> </a:t>
            </a:r>
            <a:r>
              <a:rPr lang="en-US" sz="1200" dirty="0" err="1">
                <a:latin typeface="Athelas" panose="02000503000000020003" pitchFamily="2" charset="77"/>
              </a:rPr>
              <a:t>answererd</a:t>
            </a:r>
            <a:r>
              <a:rPr lang="en-US" sz="1200" dirty="0">
                <a:latin typeface="Athelas" panose="02000503000000020003" pitchFamily="2" charset="77"/>
              </a:rPr>
              <a:t> second comprehension </a:t>
            </a:r>
            <a:r>
              <a:rPr lang="en-US" sz="1200" dirty="0" err="1">
                <a:latin typeface="Athelas" panose="02000503000000020003" pitchFamily="2" charset="77"/>
              </a:rPr>
              <a:t>questin</a:t>
            </a:r>
            <a:r>
              <a:rPr lang="en-US" sz="1200" dirty="0">
                <a:latin typeface="Athelas" panose="02000503000000020003" pitchFamily="2" charset="77"/>
              </a:rPr>
              <a:t> wrong 5 times</a:t>
            </a:r>
          </a:p>
          <a:p>
            <a:pPr marL="742950" lvl="1" indent="-285750">
              <a:buFontTx/>
              <a:buChar char="-"/>
            </a:pPr>
            <a:r>
              <a:rPr lang="en-US" sz="1200" dirty="0">
                <a:latin typeface="Athelas" panose="02000503000000020003" pitchFamily="2" charset="77"/>
              </a:rPr>
              <a:t>14 </a:t>
            </a:r>
            <a:r>
              <a:rPr lang="en-US" sz="1200" dirty="0" err="1">
                <a:latin typeface="Athelas" panose="02000503000000020003" pitchFamily="2" charset="77"/>
              </a:rPr>
              <a:t>pt</a:t>
            </a:r>
            <a:r>
              <a:rPr lang="en-US" sz="1200" dirty="0">
                <a:latin typeface="Athelas" panose="02000503000000020003" pitchFamily="2" charset="77"/>
              </a:rPr>
              <a:t> because of </a:t>
            </a:r>
            <a:r>
              <a:rPr lang="en-US" sz="1200" dirty="0" err="1">
                <a:latin typeface="Athelas" panose="02000503000000020003" pitchFamily="2" charset="77"/>
              </a:rPr>
              <a:t>experimentor</a:t>
            </a:r>
            <a:r>
              <a:rPr lang="en-US" sz="1200" dirty="0">
                <a:latin typeface="Athelas" panose="02000503000000020003" pitchFamily="2" charset="77"/>
              </a:rPr>
              <a:t> error</a:t>
            </a:r>
          </a:p>
          <a:p>
            <a:pPr marL="742950" lvl="1" indent="-285750">
              <a:buFontTx/>
              <a:buChar char="-"/>
            </a:pPr>
            <a:r>
              <a:rPr lang="en-US" sz="1200" dirty="0">
                <a:latin typeface="Athelas" panose="02000503000000020003" pitchFamily="2" charset="77"/>
              </a:rPr>
              <a:t>exclusions:</a:t>
            </a:r>
            <a:endParaRPr lang="en-US" dirty="0">
              <a:latin typeface="Athelas" panose="02000503000000020003" pitchFamily="2" charset="77"/>
            </a:endParaRPr>
          </a:p>
          <a:p>
            <a:pPr marL="742950" lvl="1" indent="-285750">
              <a:buFontTx/>
              <a:buChar char="-"/>
            </a:pPr>
            <a:endParaRPr lang="en-US" sz="1200" dirty="0">
              <a:latin typeface="Athelas" panose="02000503000000020003" pitchFamily="2" charset="77"/>
            </a:endParaRPr>
          </a:p>
        </p:txBody>
      </p:sp>
      <p:sp>
        <p:nvSpPr>
          <p:cNvPr id="9" name="TextBox 8">
            <a:extLst>
              <a:ext uri="{FF2B5EF4-FFF2-40B4-BE49-F238E27FC236}">
                <a16:creationId xmlns:a16="http://schemas.microsoft.com/office/drawing/2014/main" id="{5C6EAEF3-B6C9-ED41-86F5-A7E44884AC3F}"/>
              </a:ext>
            </a:extLst>
          </p:cNvPr>
          <p:cNvSpPr txBox="1"/>
          <p:nvPr/>
        </p:nvSpPr>
        <p:spPr>
          <a:xfrm>
            <a:off x="9122794" y="1289219"/>
            <a:ext cx="1391920" cy="461665"/>
          </a:xfrm>
          <a:prstGeom prst="rect">
            <a:avLst/>
          </a:prstGeom>
          <a:noFill/>
        </p:spPr>
        <p:txBody>
          <a:bodyPr wrap="none" rtlCol="0">
            <a:spAutoFit/>
          </a:bodyPr>
          <a:lstStyle/>
          <a:p>
            <a:r>
              <a:rPr lang="en-US" sz="2400" dirty="0">
                <a:latin typeface="Athelas" panose="02000503000000020003" pitchFamily="2" charset="77"/>
              </a:rPr>
              <a:t>Materials</a:t>
            </a:r>
          </a:p>
        </p:txBody>
      </p:sp>
      <p:sp>
        <p:nvSpPr>
          <p:cNvPr id="10" name="TextBox 9">
            <a:extLst>
              <a:ext uri="{FF2B5EF4-FFF2-40B4-BE49-F238E27FC236}">
                <a16:creationId xmlns:a16="http://schemas.microsoft.com/office/drawing/2014/main" id="{E4EA555C-F566-484A-9A47-0003C9C14DC4}"/>
              </a:ext>
            </a:extLst>
          </p:cNvPr>
          <p:cNvSpPr txBox="1"/>
          <p:nvPr/>
        </p:nvSpPr>
        <p:spPr>
          <a:xfrm>
            <a:off x="1946800" y="1310680"/>
            <a:ext cx="1693990" cy="461665"/>
          </a:xfrm>
          <a:prstGeom prst="rect">
            <a:avLst/>
          </a:prstGeom>
          <a:noFill/>
        </p:spPr>
        <p:txBody>
          <a:bodyPr wrap="none" rtlCol="0">
            <a:spAutoFit/>
          </a:bodyPr>
          <a:lstStyle/>
          <a:p>
            <a:r>
              <a:rPr lang="en-US" sz="2400" dirty="0">
                <a:latin typeface="Athelas" panose="02000503000000020003" pitchFamily="2" charset="77"/>
              </a:rPr>
              <a:t>Participants</a:t>
            </a:r>
          </a:p>
        </p:txBody>
      </p:sp>
      <p:sp>
        <p:nvSpPr>
          <p:cNvPr id="11" name="TextBox 10">
            <a:extLst>
              <a:ext uri="{FF2B5EF4-FFF2-40B4-BE49-F238E27FC236}">
                <a16:creationId xmlns:a16="http://schemas.microsoft.com/office/drawing/2014/main" id="{5ED958DF-CE91-2040-8275-4530678BA4BA}"/>
              </a:ext>
            </a:extLst>
          </p:cNvPr>
          <p:cNvSpPr txBox="1"/>
          <p:nvPr/>
        </p:nvSpPr>
        <p:spPr>
          <a:xfrm>
            <a:off x="561603" y="1984711"/>
            <a:ext cx="1668790" cy="369332"/>
          </a:xfrm>
          <a:prstGeom prst="rect">
            <a:avLst/>
          </a:prstGeom>
          <a:noFill/>
        </p:spPr>
        <p:txBody>
          <a:bodyPr wrap="none" rtlCol="0">
            <a:spAutoFit/>
          </a:bodyPr>
          <a:lstStyle/>
          <a:p>
            <a:r>
              <a:rPr lang="en-US" b="1" dirty="0">
                <a:latin typeface="Athelas" panose="02000503000000020003" pitchFamily="2" charset="77"/>
              </a:rPr>
              <a:t>Original study:</a:t>
            </a:r>
          </a:p>
        </p:txBody>
      </p:sp>
      <p:sp>
        <p:nvSpPr>
          <p:cNvPr id="12" name="TextBox 11">
            <a:extLst>
              <a:ext uri="{FF2B5EF4-FFF2-40B4-BE49-F238E27FC236}">
                <a16:creationId xmlns:a16="http://schemas.microsoft.com/office/drawing/2014/main" id="{069812A4-8900-A74D-8071-DB1A4E912B5E}"/>
              </a:ext>
            </a:extLst>
          </p:cNvPr>
          <p:cNvSpPr txBox="1"/>
          <p:nvPr/>
        </p:nvSpPr>
        <p:spPr>
          <a:xfrm>
            <a:off x="3375081" y="1934461"/>
            <a:ext cx="1394164" cy="369332"/>
          </a:xfrm>
          <a:prstGeom prst="rect">
            <a:avLst/>
          </a:prstGeom>
          <a:noFill/>
        </p:spPr>
        <p:txBody>
          <a:bodyPr wrap="none" rtlCol="0">
            <a:spAutoFit/>
          </a:bodyPr>
          <a:lstStyle/>
          <a:p>
            <a:r>
              <a:rPr lang="en-US" b="1" dirty="0">
                <a:latin typeface="Athelas" panose="02000503000000020003" pitchFamily="2" charset="77"/>
              </a:rPr>
              <a:t>Replication:</a:t>
            </a:r>
          </a:p>
        </p:txBody>
      </p:sp>
      <p:sp>
        <p:nvSpPr>
          <p:cNvPr id="13" name="TextBox 12">
            <a:extLst>
              <a:ext uri="{FF2B5EF4-FFF2-40B4-BE49-F238E27FC236}">
                <a16:creationId xmlns:a16="http://schemas.microsoft.com/office/drawing/2014/main" id="{15F63CD1-1E2A-C442-9FBF-D73CBBF2536F}"/>
              </a:ext>
            </a:extLst>
          </p:cNvPr>
          <p:cNvSpPr txBox="1"/>
          <p:nvPr/>
        </p:nvSpPr>
        <p:spPr>
          <a:xfrm>
            <a:off x="339944" y="2308811"/>
            <a:ext cx="2713077" cy="646331"/>
          </a:xfrm>
          <a:prstGeom prst="rect">
            <a:avLst/>
          </a:prstGeom>
          <a:noFill/>
          <a:ln>
            <a:solidFill>
              <a:srgbClr val="FF0000"/>
            </a:solidFill>
          </a:ln>
        </p:spPr>
        <p:txBody>
          <a:bodyPr wrap="square" rtlCol="0">
            <a:spAutoFit/>
          </a:bodyPr>
          <a:lstStyle/>
          <a:p>
            <a:pPr marL="285750" indent="-285750">
              <a:buFontTx/>
              <a:buChar char="-"/>
            </a:pPr>
            <a:r>
              <a:rPr lang="en-US" b="1" dirty="0">
                <a:solidFill>
                  <a:srgbClr val="FF0000"/>
                </a:solidFill>
                <a:latin typeface="Athelas" panose="02000503000000020003" pitchFamily="2" charset="77"/>
              </a:rPr>
              <a:t>in lab</a:t>
            </a:r>
          </a:p>
          <a:p>
            <a:pPr marL="285750" indent="-285750">
              <a:buFontTx/>
              <a:buChar char="-"/>
            </a:pPr>
            <a:r>
              <a:rPr lang="en-US" b="1" dirty="0">
                <a:solidFill>
                  <a:srgbClr val="FF0000"/>
                </a:solidFill>
                <a:latin typeface="Athelas" panose="02000503000000020003" pitchFamily="2" charset="77"/>
              </a:rPr>
              <a:t>57 + 47 undergraduates</a:t>
            </a:r>
          </a:p>
        </p:txBody>
      </p:sp>
      <p:sp>
        <p:nvSpPr>
          <p:cNvPr id="14" name="TextBox 13">
            <a:extLst>
              <a:ext uri="{FF2B5EF4-FFF2-40B4-BE49-F238E27FC236}">
                <a16:creationId xmlns:a16="http://schemas.microsoft.com/office/drawing/2014/main" id="{FA5A2A85-CAFF-E348-AFD0-16690503E8F7}"/>
              </a:ext>
            </a:extLst>
          </p:cNvPr>
          <p:cNvSpPr txBox="1"/>
          <p:nvPr/>
        </p:nvSpPr>
        <p:spPr>
          <a:xfrm>
            <a:off x="3290411" y="2336744"/>
            <a:ext cx="3046988" cy="646331"/>
          </a:xfrm>
          <a:prstGeom prst="rect">
            <a:avLst/>
          </a:prstGeom>
          <a:noFill/>
          <a:ln>
            <a:solidFill>
              <a:srgbClr val="FF0000"/>
            </a:solidFill>
          </a:ln>
        </p:spPr>
        <p:txBody>
          <a:bodyPr wrap="none" rtlCol="0">
            <a:spAutoFit/>
          </a:bodyPr>
          <a:lstStyle/>
          <a:p>
            <a:pPr marL="285750" indent="-285750">
              <a:buFontTx/>
              <a:buChar char="-"/>
            </a:pPr>
            <a:r>
              <a:rPr lang="en-US" b="1" dirty="0">
                <a:solidFill>
                  <a:srgbClr val="FF0000"/>
                </a:solidFill>
                <a:latin typeface="Athelas" panose="02000503000000020003" pitchFamily="2" charset="77"/>
              </a:rPr>
              <a:t>Amazon Mechanical Turk</a:t>
            </a:r>
          </a:p>
          <a:p>
            <a:pPr marL="285750" indent="-285750">
              <a:buFontTx/>
              <a:buChar char="-"/>
            </a:pPr>
            <a:r>
              <a:rPr lang="en-US" b="1" dirty="0">
                <a:solidFill>
                  <a:srgbClr val="FF0000"/>
                </a:solidFill>
                <a:latin typeface="Athelas" panose="02000503000000020003" pitchFamily="2" charset="77"/>
              </a:rPr>
              <a:t>150 participants</a:t>
            </a:r>
          </a:p>
        </p:txBody>
      </p:sp>
      <p:cxnSp>
        <p:nvCxnSpPr>
          <p:cNvPr id="16" name="Straight Connector 15">
            <a:extLst>
              <a:ext uri="{FF2B5EF4-FFF2-40B4-BE49-F238E27FC236}">
                <a16:creationId xmlns:a16="http://schemas.microsoft.com/office/drawing/2014/main" id="{970CEEC1-249F-A64E-84E6-6B62F73EFA61}"/>
              </a:ext>
            </a:extLst>
          </p:cNvPr>
          <p:cNvCxnSpPr>
            <a:cxnSpLocks/>
          </p:cNvCxnSpPr>
          <p:nvPr/>
        </p:nvCxnSpPr>
        <p:spPr>
          <a:xfrm flipV="1">
            <a:off x="1172514" y="3139781"/>
            <a:ext cx="223484" cy="354916"/>
          </a:xfrm>
          <a:prstGeom prst="line">
            <a:avLst/>
          </a:prstGeom>
          <a:ln w="38100">
            <a:solidFill>
              <a:schemeClr val="tx1"/>
            </a:solidFill>
            <a:headEnd type="triangl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79B23195-3DDB-6040-9C24-652143283DCC}"/>
              </a:ext>
            </a:extLst>
          </p:cNvPr>
          <p:cNvCxnSpPr>
            <a:cxnSpLocks/>
          </p:cNvCxnSpPr>
          <p:nvPr/>
        </p:nvCxnSpPr>
        <p:spPr>
          <a:xfrm flipH="1" flipV="1">
            <a:off x="2205468" y="3139783"/>
            <a:ext cx="199301" cy="354914"/>
          </a:xfrm>
          <a:prstGeom prst="line">
            <a:avLst/>
          </a:prstGeom>
          <a:ln w="38100">
            <a:solidFill>
              <a:schemeClr val="tx1"/>
            </a:solidFill>
            <a:headEnd type="triangl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D8B40B58-48E5-3546-9033-4A2A527AFBC8}"/>
              </a:ext>
            </a:extLst>
          </p:cNvPr>
          <p:cNvCxnSpPr>
            <a:cxnSpLocks/>
          </p:cNvCxnSpPr>
          <p:nvPr/>
        </p:nvCxnSpPr>
        <p:spPr>
          <a:xfrm flipV="1">
            <a:off x="1802937" y="3139781"/>
            <a:ext cx="1" cy="354916"/>
          </a:xfrm>
          <a:prstGeom prst="line">
            <a:avLst/>
          </a:prstGeom>
          <a:ln w="38100">
            <a:solidFill>
              <a:schemeClr val="tx1"/>
            </a:solidFill>
            <a:head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535842D8-FA3C-124D-8556-E82362D4B732}"/>
              </a:ext>
            </a:extLst>
          </p:cNvPr>
          <p:cNvSpPr txBox="1"/>
          <p:nvPr/>
        </p:nvSpPr>
        <p:spPr>
          <a:xfrm>
            <a:off x="2205468" y="3552472"/>
            <a:ext cx="745076" cy="461665"/>
          </a:xfrm>
          <a:prstGeom prst="rect">
            <a:avLst/>
          </a:prstGeom>
          <a:noFill/>
        </p:spPr>
        <p:txBody>
          <a:bodyPr wrap="none" rtlCol="0">
            <a:spAutoFit/>
          </a:bodyPr>
          <a:lstStyle/>
          <a:p>
            <a:pPr algn="ctr"/>
            <a:r>
              <a:rPr lang="en-US" sz="1200" dirty="0">
                <a:latin typeface="Athelas" panose="02000503000000020003" pitchFamily="2" charset="77"/>
              </a:rPr>
              <a:t>no-QUD</a:t>
            </a:r>
          </a:p>
          <a:p>
            <a:pPr algn="ctr"/>
            <a:r>
              <a:rPr lang="en-US" sz="1200" dirty="0">
                <a:latin typeface="Athelas" panose="02000503000000020003" pitchFamily="2" charset="77"/>
              </a:rPr>
              <a:t>47 </a:t>
            </a:r>
            <a:r>
              <a:rPr lang="en-US" sz="1200" dirty="0" err="1">
                <a:latin typeface="Athelas" panose="02000503000000020003" pitchFamily="2" charset="77"/>
              </a:rPr>
              <a:t>pt</a:t>
            </a:r>
            <a:endParaRPr lang="en-US" sz="1200" dirty="0">
              <a:latin typeface="Athelas" panose="02000503000000020003" pitchFamily="2" charset="77"/>
            </a:endParaRPr>
          </a:p>
        </p:txBody>
      </p:sp>
      <p:sp>
        <p:nvSpPr>
          <p:cNvPr id="30" name="TextBox 29">
            <a:extLst>
              <a:ext uri="{FF2B5EF4-FFF2-40B4-BE49-F238E27FC236}">
                <a16:creationId xmlns:a16="http://schemas.microsoft.com/office/drawing/2014/main" id="{12251371-F486-C246-B126-68C6FF2C7920}"/>
              </a:ext>
            </a:extLst>
          </p:cNvPr>
          <p:cNvSpPr txBox="1"/>
          <p:nvPr/>
        </p:nvSpPr>
        <p:spPr>
          <a:xfrm>
            <a:off x="658937" y="3552472"/>
            <a:ext cx="737061" cy="461665"/>
          </a:xfrm>
          <a:prstGeom prst="rect">
            <a:avLst/>
          </a:prstGeom>
          <a:noFill/>
        </p:spPr>
        <p:txBody>
          <a:bodyPr wrap="none" rtlCol="0">
            <a:spAutoFit/>
          </a:bodyPr>
          <a:lstStyle/>
          <a:p>
            <a:pPr algn="ctr"/>
            <a:r>
              <a:rPr lang="en-US" sz="1200" dirty="0">
                <a:latin typeface="Athelas" panose="02000503000000020003" pitchFamily="2" charset="77"/>
              </a:rPr>
              <a:t>all-QUD</a:t>
            </a:r>
          </a:p>
          <a:p>
            <a:pPr algn="ctr"/>
            <a:r>
              <a:rPr lang="en-US" sz="1200" dirty="0">
                <a:latin typeface="Athelas" panose="02000503000000020003" pitchFamily="2" charset="77"/>
              </a:rPr>
              <a:t>29 </a:t>
            </a:r>
            <a:r>
              <a:rPr lang="en-US" sz="1200" dirty="0" err="1">
                <a:latin typeface="Athelas" panose="02000503000000020003" pitchFamily="2" charset="77"/>
              </a:rPr>
              <a:t>pt</a:t>
            </a:r>
            <a:endParaRPr lang="en-US" sz="1200" dirty="0">
              <a:latin typeface="Athelas" panose="02000503000000020003" pitchFamily="2" charset="77"/>
            </a:endParaRPr>
          </a:p>
        </p:txBody>
      </p:sp>
      <p:sp>
        <p:nvSpPr>
          <p:cNvPr id="31" name="TextBox 30">
            <a:extLst>
              <a:ext uri="{FF2B5EF4-FFF2-40B4-BE49-F238E27FC236}">
                <a16:creationId xmlns:a16="http://schemas.microsoft.com/office/drawing/2014/main" id="{0618E8A2-0529-794A-96A4-689A7B060B60}"/>
              </a:ext>
            </a:extLst>
          </p:cNvPr>
          <p:cNvSpPr txBox="1"/>
          <p:nvPr/>
        </p:nvSpPr>
        <p:spPr>
          <a:xfrm>
            <a:off x="1394233" y="3552472"/>
            <a:ext cx="745076" cy="461665"/>
          </a:xfrm>
          <a:prstGeom prst="rect">
            <a:avLst/>
          </a:prstGeom>
          <a:noFill/>
        </p:spPr>
        <p:txBody>
          <a:bodyPr wrap="none" rtlCol="0">
            <a:spAutoFit/>
          </a:bodyPr>
          <a:lstStyle/>
          <a:p>
            <a:pPr algn="ctr"/>
            <a:r>
              <a:rPr lang="en-US" sz="1200" dirty="0">
                <a:latin typeface="Athelas" panose="02000503000000020003" pitchFamily="2" charset="77"/>
              </a:rPr>
              <a:t>no-QUD</a:t>
            </a:r>
          </a:p>
          <a:p>
            <a:pPr algn="ctr"/>
            <a:r>
              <a:rPr lang="en-US" sz="1200" dirty="0">
                <a:latin typeface="Athelas" panose="02000503000000020003" pitchFamily="2" charset="77"/>
              </a:rPr>
              <a:t>28 </a:t>
            </a:r>
            <a:r>
              <a:rPr lang="en-US" sz="1200" dirty="0" err="1">
                <a:latin typeface="Athelas" panose="02000503000000020003" pitchFamily="2" charset="77"/>
              </a:rPr>
              <a:t>pt</a:t>
            </a:r>
            <a:endParaRPr lang="en-US" sz="1200" dirty="0">
              <a:latin typeface="Athelas" panose="02000503000000020003" pitchFamily="2" charset="77"/>
            </a:endParaRPr>
          </a:p>
        </p:txBody>
      </p:sp>
      <p:cxnSp>
        <p:nvCxnSpPr>
          <p:cNvPr id="39" name="Straight Connector 38">
            <a:extLst>
              <a:ext uri="{FF2B5EF4-FFF2-40B4-BE49-F238E27FC236}">
                <a16:creationId xmlns:a16="http://schemas.microsoft.com/office/drawing/2014/main" id="{E7A5C2FD-F9CD-3F46-ACFF-D067AC03A349}"/>
              </a:ext>
            </a:extLst>
          </p:cNvPr>
          <p:cNvCxnSpPr>
            <a:cxnSpLocks/>
          </p:cNvCxnSpPr>
          <p:nvPr/>
        </p:nvCxnSpPr>
        <p:spPr>
          <a:xfrm flipV="1">
            <a:off x="4045227" y="3088307"/>
            <a:ext cx="223484" cy="354916"/>
          </a:xfrm>
          <a:prstGeom prst="line">
            <a:avLst/>
          </a:prstGeom>
          <a:ln w="38100">
            <a:solidFill>
              <a:schemeClr val="tx1"/>
            </a:solidFill>
            <a:headEnd type="triangl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716A43CE-9D32-994F-96E2-A44D24CE2114}"/>
              </a:ext>
            </a:extLst>
          </p:cNvPr>
          <p:cNvCxnSpPr>
            <a:cxnSpLocks/>
          </p:cNvCxnSpPr>
          <p:nvPr/>
        </p:nvCxnSpPr>
        <p:spPr>
          <a:xfrm flipH="1" flipV="1">
            <a:off x="5078181" y="3088309"/>
            <a:ext cx="199301" cy="354914"/>
          </a:xfrm>
          <a:prstGeom prst="line">
            <a:avLst/>
          </a:prstGeom>
          <a:ln w="38100">
            <a:solidFill>
              <a:schemeClr val="tx1"/>
            </a:solidFill>
            <a:headEnd type="triangl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9964127E-7228-9840-8451-B9D7D7D64ABC}"/>
              </a:ext>
            </a:extLst>
          </p:cNvPr>
          <p:cNvCxnSpPr>
            <a:cxnSpLocks/>
          </p:cNvCxnSpPr>
          <p:nvPr/>
        </p:nvCxnSpPr>
        <p:spPr>
          <a:xfrm flipV="1">
            <a:off x="4675650" y="3088307"/>
            <a:ext cx="1" cy="354916"/>
          </a:xfrm>
          <a:prstGeom prst="line">
            <a:avLst/>
          </a:prstGeom>
          <a:ln w="38100">
            <a:solidFill>
              <a:schemeClr val="tx1"/>
            </a:solidFill>
            <a:headEnd type="triangle"/>
          </a:ln>
        </p:spPr>
        <p:style>
          <a:lnRef idx="1">
            <a:schemeClr val="accent1"/>
          </a:lnRef>
          <a:fillRef idx="0">
            <a:schemeClr val="accent1"/>
          </a:fillRef>
          <a:effectRef idx="0">
            <a:schemeClr val="accent1"/>
          </a:effectRef>
          <a:fontRef idx="minor">
            <a:schemeClr val="tx1"/>
          </a:fontRef>
        </p:style>
      </p:cxnSp>
      <p:sp>
        <p:nvSpPr>
          <p:cNvPr id="42" name="TextBox 41">
            <a:extLst>
              <a:ext uri="{FF2B5EF4-FFF2-40B4-BE49-F238E27FC236}">
                <a16:creationId xmlns:a16="http://schemas.microsoft.com/office/drawing/2014/main" id="{3989E1D7-4B90-FE49-9EDC-05E75FD77A81}"/>
              </a:ext>
            </a:extLst>
          </p:cNvPr>
          <p:cNvSpPr txBox="1"/>
          <p:nvPr/>
        </p:nvSpPr>
        <p:spPr>
          <a:xfrm>
            <a:off x="5078181" y="3500998"/>
            <a:ext cx="745076" cy="461665"/>
          </a:xfrm>
          <a:prstGeom prst="rect">
            <a:avLst/>
          </a:prstGeom>
          <a:noFill/>
        </p:spPr>
        <p:txBody>
          <a:bodyPr wrap="none" rtlCol="0">
            <a:spAutoFit/>
          </a:bodyPr>
          <a:lstStyle/>
          <a:p>
            <a:pPr algn="ctr"/>
            <a:r>
              <a:rPr lang="en-US" sz="1200" dirty="0">
                <a:latin typeface="Athelas" panose="02000503000000020003" pitchFamily="2" charset="77"/>
              </a:rPr>
              <a:t>no-QUD</a:t>
            </a:r>
          </a:p>
          <a:p>
            <a:pPr algn="ctr"/>
            <a:r>
              <a:rPr lang="en-US" sz="1200" dirty="0">
                <a:latin typeface="Athelas" panose="02000503000000020003" pitchFamily="2" charset="77"/>
              </a:rPr>
              <a:t>50 </a:t>
            </a:r>
            <a:r>
              <a:rPr lang="en-US" sz="1200" dirty="0" err="1">
                <a:latin typeface="Athelas" panose="02000503000000020003" pitchFamily="2" charset="77"/>
              </a:rPr>
              <a:t>pt</a:t>
            </a:r>
            <a:endParaRPr lang="en-US" sz="1200" dirty="0">
              <a:latin typeface="Athelas" panose="02000503000000020003" pitchFamily="2" charset="77"/>
            </a:endParaRPr>
          </a:p>
        </p:txBody>
      </p:sp>
      <p:sp>
        <p:nvSpPr>
          <p:cNvPr id="43" name="TextBox 42">
            <a:extLst>
              <a:ext uri="{FF2B5EF4-FFF2-40B4-BE49-F238E27FC236}">
                <a16:creationId xmlns:a16="http://schemas.microsoft.com/office/drawing/2014/main" id="{5CD452E9-16A7-D144-9D46-37FC1E70BF52}"/>
              </a:ext>
            </a:extLst>
          </p:cNvPr>
          <p:cNvSpPr txBox="1"/>
          <p:nvPr/>
        </p:nvSpPr>
        <p:spPr>
          <a:xfrm>
            <a:off x="3531650" y="3500998"/>
            <a:ext cx="737061" cy="461665"/>
          </a:xfrm>
          <a:prstGeom prst="rect">
            <a:avLst/>
          </a:prstGeom>
          <a:noFill/>
        </p:spPr>
        <p:txBody>
          <a:bodyPr wrap="none" rtlCol="0">
            <a:spAutoFit/>
          </a:bodyPr>
          <a:lstStyle/>
          <a:p>
            <a:pPr algn="ctr"/>
            <a:r>
              <a:rPr lang="en-US" sz="1200" dirty="0">
                <a:latin typeface="Athelas" panose="02000503000000020003" pitchFamily="2" charset="77"/>
              </a:rPr>
              <a:t>all-QUD</a:t>
            </a:r>
          </a:p>
          <a:p>
            <a:pPr algn="ctr"/>
            <a:r>
              <a:rPr lang="en-US" sz="1200" dirty="0">
                <a:latin typeface="Athelas" panose="02000503000000020003" pitchFamily="2" charset="77"/>
              </a:rPr>
              <a:t>50 </a:t>
            </a:r>
            <a:r>
              <a:rPr lang="en-US" sz="1200" dirty="0" err="1">
                <a:latin typeface="Athelas" panose="02000503000000020003" pitchFamily="2" charset="77"/>
              </a:rPr>
              <a:t>pt</a:t>
            </a:r>
            <a:endParaRPr lang="en-US" sz="1200" dirty="0">
              <a:latin typeface="Athelas" panose="02000503000000020003" pitchFamily="2" charset="77"/>
            </a:endParaRPr>
          </a:p>
        </p:txBody>
      </p:sp>
      <p:sp>
        <p:nvSpPr>
          <p:cNvPr id="44" name="TextBox 43">
            <a:extLst>
              <a:ext uri="{FF2B5EF4-FFF2-40B4-BE49-F238E27FC236}">
                <a16:creationId xmlns:a16="http://schemas.microsoft.com/office/drawing/2014/main" id="{BDEC1EC1-A74D-1F44-A99F-70F6F06193CA}"/>
              </a:ext>
            </a:extLst>
          </p:cNvPr>
          <p:cNvSpPr txBox="1"/>
          <p:nvPr/>
        </p:nvSpPr>
        <p:spPr>
          <a:xfrm>
            <a:off x="4266946" y="3500998"/>
            <a:ext cx="745076" cy="461665"/>
          </a:xfrm>
          <a:prstGeom prst="rect">
            <a:avLst/>
          </a:prstGeom>
          <a:noFill/>
        </p:spPr>
        <p:txBody>
          <a:bodyPr wrap="none" rtlCol="0">
            <a:spAutoFit/>
          </a:bodyPr>
          <a:lstStyle/>
          <a:p>
            <a:pPr algn="ctr"/>
            <a:r>
              <a:rPr lang="en-US" sz="1200" dirty="0">
                <a:latin typeface="Athelas" panose="02000503000000020003" pitchFamily="2" charset="77"/>
              </a:rPr>
              <a:t>no-QUD</a:t>
            </a:r>
          </a:p>
          <a:p>
            <a:pPr algn="ctr"/>
            <a:r>
              <a:rPr lang="en-US" sz="1200" dirty="0">
                <a:latin typeface="Athelas" panose="02000503000000020003" pitchFamily="2" charset="77"/>
              </a:rPr>
              <a:t>50 </a:t>
            </a:r>
            <a:r>
              <a:rPr lang="en-US" sz="1200" dirty="0" err="1">
                <a:latin typeface="Athelas" panose="02000503000000020003" pitchFamily="2" charset="77"/>
              </a:rPr>
              <a:t>pt</a:t>
            </a:r>
            <a:endParaRPr lang="en-US" sz="1200" dirty="0">
              <a:latin typeface="Athelas" panose="02000503000000020003" pitchFamily="2" charset="77"/>
            </a:endParaRPr>
          </a:p>
        </p:txBody>
      </p:sp>
      <p:sp>
        <p:nvSpPr>
          <p:cNvPr id="46" name="TextBox 45">
            <a:extLst>
              <a:ext uri="{FF2B5EF4-FFF2-40B4-BE49-F238E27FC236}">
                <a16:creationId xmlns:a16="http://schemas.microsoft.com/office/drawing/2014/main" id="{AF7EBB32-8852-D547-8AC5-2B2A407A7D28}"/>
              </a:ext>
            </a:extLst>
          </p:cNvPr>
          <p:cNvSpPr txBox="1"/>
          <p:nvPr/>
        </p:nvSpPr>
        <p:spPr>
          <a:xfrm>
            <a:off x="3309817" y="4052701"/>
            <a:ext cx="2731666" cy="553998"/>
          </a:xfrm>
          <a:prstGeom prst="rect">
            <a:avLst/>
          </a:prstGeom>
          <a:noFill/>
        </p:spPr>
        <p:txBody>
          <a:bodyPr wrap="square" rtlCol="0">
            <a:spAutoFit/>
          </a:bodyPr>
          <a:lstStyle/>
          <a:p>
            <a:pPr marL="285750" indent="-285750">
              <a:buFontTx/>
              <a:buChar char="-"/>
            </a:pPr>
            <a:r>
              <a:rPr lang="en-US" dirty="0">
                <a:latin typeface="Athelas" panose="02000503000000020003" pitchFamily="2" charset="77"/>
              </a:rPr>
              <a:t>exclusions:</a:t>
            </a:r>
          </a:p>
          <a:p>
            <a:pPr marL="742950" lvl="1" indent="-285750">
              <a:buFontTx/>
              <a:buChar char="-"/>
            </a:pPr>
            <a:endParaRPr lang="en-US" sz="1200" dirty="0">
              <a:latin typeface="Athelas" panose="02000503000000020003" pitchFamily="2" charset="77"/>
            </a:endParaRPr>
          </a:p>
        </p:txBody>
      </p:sp>
      <p:sp>
        <p:nvSpPr>
          <p:cNvPr id="47" name="Oval 46">
            <a:extLst>
              <a:ext uri="{FF2B5EF4-FFF2-40B4-BE49-F238E27FC236}">
                <a16:creationId xmlns:a16="http://schemas.microsoft.com/office/drawing/2014/main" id="{2B2305D8-7570-2141-8AD2-FDB803389D09}"/>
              </a:ext>
            </a:extLst>
          </p:cNvPr>
          <p:cNvSpPr/>
          <p:nvPr/>
        </p:nvSpPr>
        <p:spPr>
          <a:xfrm>
            <a:off x="4225645" y="4498318"/>
            <a:ext cx="1648674" cy="1611091"/>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8" name="Oval 47">
            <a:extLst>
              <a:ext uri="{FF2B5EF4-FFF2-40B4-BE49-F238E27FC236}">
                <a16:creationId xmlns:a16="http://schemas.microsoft.com/office/drawing/2014/main" id="{0782B2F1-F321-9142-AF4C-DA34360AB1A8}"/>
              </a:ext>
            </a:extLst>
          </p:cNvPr>
          <p:cNvSpPr/>
          <p:nvPr/>
        </p:nvSpPr>
        <p:spPr>
          <a:xfrm>
            <a:off x="5284385" y="4485785"/>
            <a:ext cx="1716791" cy="1637108"/>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9" name="Oval 48">
            <a:extLst>
              <a:ext uri="{FF2B5EF4-FFF2-40B4-BE49-F238E27FC236}">
                <a16:creationId xmlns:a16="http://schemas.microsoft.com/office/drawing/2014/main" id="{E25339C1-D529-FE44-B955-D5E0ABD31465}"/>
              </a:ext>
            </a:extLst>
          </p:cNvPr>
          <p:cNvSpPr/>
          <p:nvPr/>
        </p:nvSpPr>
        <p:spPr>
          <a:xfrm>
            <a:off x="5014980" y="4849249"/>
            <a:ext cx="859339" cy="859126"/>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0" name="TextBox 49">
            <a:extLst>
              <a:ext uri="{FF2B5EF4-FFF2-40B4-BE49-F238E27FC236}">
                <a16:creationId xmlns:a16="http://schemas.microsoft.com/office/drawing/2014/main" id="{B092BE5D-1B9C-024D-912E-7F06642EDB94}"/>
              </a:ext>
            </a:extLst>
          </p:cNvPr>
          <p:cNvSpPr txBox="1"/>
          <p:nvPr/>
        </p:nvSpPr>
        <p:spPr>
          <a:xfrm>
            <a:off x="4512015" y="5278812"/>
            <a:ext cx="285656" cy="369332"/>
          </a:xfrm>
          <a:prstGeom prst="rect">
            <a:avLst/>
          </a:prstGeom>
          <a:noFill/>
        </p:spPr>
        <p:txBody>
          <a:bodyPr wrap="none" rtlCol="0">
            <a:spAutoFit/>
          </a:bodyPr>
          <a:lstStyle/>
          <a:p>
            <a:r>
              <a:rPr lang="en-US" dirty="0">
                <a:latin typeface="Athelas" panose="02000503000000020003" pitchFamily="2" charset="77"/>
              </a:rPr>
              <a:t>2</a:t>
            </a:r>
          </a:p>
        </p:txBody>
      </p:sp>
      <p:sp>
        <p:nvSpPr>
          <p:cNvPr id="51" name="TextBox 50">
            <a:extLst>
              <a:ext uri="{FF2B5EF4-FFF2-40B4-BE49-F238E27FC236}">
                <a16:creationId xmlns:a16="http://schemas.microsoft.com/office/drawing/2014/main" id="{AFC7104E-5382-D84E-A20E-821F73B5EA30}"/>
              </a:ext>
            </a:extLst>
          </p:cNvPr>
          <p:cNvSpPr txBox="1"/>
          <p:nvPr/>
        </p:nvSpPr>
        <p:spPr>
          <a:xfrm>
            <a:off x="4980441" y="4942747"/>
            <a:ext cx="285656" cy="369332"/>
          </a:xfrm>
          <a:prstGeom prst="rect">
            <a:avLst/>
          </a:prstGeom>
          <a:noFill/>
        </p:spPr>
        <p:txBody>
          <a:bodyPr wrap="none" rtlCol="0">
            <a:spAutoFit/>
          </a:bodyPr>
          <a:lstStyle/>
          <a:p>
            <a:r>
              <a:rPr lang="en-US" dirty="0">
                <a:latin typeface="Athelas" panose="02000503000000020003" pitchFamily="2" charset="77"/>
              </a:rPr>
              <a:t>2</a:t>
            </a:r>
          </a:p>
        </p:txBody>
      </p:sp>
      <p:sp>
        <p:nvSpPr>
          <p:cNvPr id="53" name="Oval 52">
            <a:extLst>
              <a:ext uri="{FF2B5EF4-FFF2-40B4-BE49-F238E27FC236}">
                <a16:creationId xmlns:a16="http://schemas.microsoft.com/office/drawing/2014/main" id="{30BFEE1C-0F1D-E040-950B-7788AE7361F7}"/>
              </a:ext>
            </a:extLst>
          </p:cNvPr>
          <p:cNvSpPr/>
          <p:nvPr/>
        </p:nvSpPr>
        <p:spPr>
          <a:xfrm>
            <a:off x="5566626" y="5127413"/>
            <a:ext cx="316026" cy="312638"/>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4" name="TextBox 53">
            <a:extLst>
              <a:ext uri="{FF2B5EF4-FFF2-40B4-BE49-F238E27FC236}">
                <a16:creationId xmlns:a16="http://schemas.microsoft.com/office/drawing/2014/main" id="{2A96B951-6D21-C144-9770-133039B9AF81}"/>
              </a:ext>
            </a:extLst>
          </p:cNvPr>
          <p:cNvSpPr txBox="1"/>
          <p:nvPr/>
        </p:nvSpPr>
        <p:spPr>
          <a:xfrm>
            <a:off x="5572391" y="5079201"/>
            <a:ext cx="248291" cy="369332"/>
          </a:xfrm>
          <a:prstGeom prst="rect">
            <a:avLst/>
          </a:prstGeom>
          <a:noFill/>
        </p:spPr>
        <p:txBody>
          <a:bodyPr wrap="square" rtlCol="0">
            <a:spAutoFit/>
          </a:bodyPr>
          <a:lstStyle/>
          <a:p>
            <a:r>
              <a:rPr lang="en-US" dirty="0">
                <a:latin typeface="Athelas" panose="02000503000000020003" pitchFamily="2" charset="77"/>
              </a:rPr>
              <a:t>1</a:t>
            </a:r>
          </a:p>
        </p:txBody>
      </p:sp>
      <p:sp>
        <p:nvSpPr>
          <p:cNvPr id="55" name="TextBox 54">
            <a:extLst>
              <a:ext uri="{FF2B5EF4-FFF2-40B4-BE49-F238E27FC236}">
                <a16:creationId xmlns:a16="http://schemas.microsoft.com/office/drawing/2014/main" id="{494A71AB-0460-6045-AB25-F6A414754A89}"/>
              </a:ext>
            </a:extLst>
          </p:cNvPr>
          <p:cNvSpPr txBox="1"/>
          <p:nvPr/>
        </p:nvSpPr>
        <p:spPr>
          <a:xfrm>
            <a:off x="5356811" y="5268280"/>
            <a:ext cx="295274" cy="369332"/>
          </a:xfrm>
          <a:prstGeom prst="rect">
            <a:avLst/>
          </a:prstGeom>
          <a:noFill/>
        </p:spPr>
        <p:txBody>
          <a:bodyPr wrap="none" rtlCol="0">
            <a:spAutoFit/>
          </a:bodyPr>
          <a:lstStyle/>
          <a:p>
            <a:r>
              <a:rPr lang="en-US" dirty="0">
                <a:latin typeface="Athelas" panose="02000503000000020003" pitchFamily="2" charset="77"/>
              </a:rPr>
              <a:t>9</a:t>
            </a:r>
          </a:p>
        </p:txBody>
      </p:sp>
      <p:sp>
        <p:nvSpPr>
          <p:cNvPr id="56" name="TextBox 55">
            <a:extLst>
              <a:ext uri="{FF2B5EF4-FFF2-40B4-BE49-F238E27FC236}">
                <a16:creationId xmlns:a16="http://schemas.microsoft.com/office/drawing/2014/main" id="{3082F577-9336-BB49-956D-D8BDA66820FD}"/>
              </a:ext>
            </a:extLst>
          </p:cNvPr>
          <p:cNvSpPr txBox="1"/>
          <p:nvPr/>
        </p:nvSpPr>
        <p:spPr>
          <a:xfrm>
            <a:off x="5447372" y="5601647"/>
            <a:ext cx="295274" cy="369332"/>
          </a:xfrm>
          <a:prstGeom prst="rect">
            <a:avLst/>
          </a:prstGeom>
          <a:noFill/>
        </p:spPr>
        <p:txBody>
          <a:bodyPr wrap="none" rtlCol="0">
            <a:spAutoFit/>
          </a:bodyPr>
          <a:lstStyle/>
          <a:p>
            <a:r>
              <a:rPr lang="en-US" dirty="0">
                <a:latin typeface="Athelas" panose="02000503000000020003" pitchFamily="2" charset="77"/>
              </a:rPr>
              <a:t>6</a:t>
            </a:r>
          </a:p>
        </p:txBody>
      </p:sp>
      <p:sp>
        <p:nvSpPr>
          <p:cNvPr id="57" name="TextBox 56">
            <a:extLst>
              <a:ext uri="{FF2B5EF4-FFF2-40B4-BE49-F238E27FC236}">
                <a16:creationId xmlns:a16="http://schemas.microsoft.com/office/drawing/2014/main" id="{6AD0AAAF-462A-4248-AC58-7E91C39DE324}"/>
              </a:ext>
            </a:extLst>
          </p:cNvPr>
          <p:cNvSpPr txBox="1"/>
          <p:nvPr/>
        </p:nvSpPr>
        <p:spPr>
          <a:xfrm>
            <a:off x="6227985" y="5324379"/>
            <a:ext cx="369460" cy="369332"/>
          </a:xfrm>
          <a:prstGeom prst="rect">
            <a:avLst/>
          </a:prstGeom>
          <a:noFill/>
        </p:spPr>
        <p:txBody>
          <a:bodyPr wrap="none" rtlCol="0">
            <a:spAutoFit/>
          </a:bodyPr>
          <a:lstStyle/>
          <a:p>
            <a:r>
              <a:rPr lang="en-US" dirty="0">
                <a:latin typeface="Athelas" panose="02000503000000020003" pitchFamily="2" charset="77"/>
              </a:rPr>
              <a:t>16</a:t>
            </a:r>
          </a:p>
        </p:txBody>
      </p:sp>
      <p:sp>
        <p:nvSpPr>
          <p:cNvPr id="58" name="TextBox 57">
            <a:extLst>
              <a:ext uri="{FF2B5EF4-FFF2-40B4-BE49-F238E27FC236}">
                <a16:creationId xmlns:a16="http://schemas.microsoft.com/office/drawing/2014/main" id="{EDC0589F-AA6E-294E-AF8C-FEEDB6A54D86}"/>
              </a:ext>
            </a:extLst>
          </p:cNvPr>
          <p:cNvSpPr txBox="1"/>
          <p:nvPr/>
        </p:nvSpPr>
        <p:spPr>
          <a:xfrm>
            <a:off x="3531650" y="4439141"/>
            <a:ext cx="976549" cy="261610"/>
          </a:xfrm>
          <a:prstGeom prst="rect">
            <a:avLst/>
          </a:prstGeom>
          <a:noFill/>
        </p:spPr>
        <p:txBody>
          <a:bodyPr wrap="none" rtlCol="0">
            <a:spAutoFit/>
          </a:bodyPr>
          <a:lstStyle/>
          <a:p>
            <a:r>
              <a:rPr lang="en-US" sz="1100" dirty="0">
                <a:latin typeface="Athelas" panose="02000503000000020003" pitchFamily="2" charset="77"/>
              </a:rPr>
              <a:t>low accuracy</a:t>
            </a:r>
          </a:p>
        </p:txBody>
      </p:sp>
      <p:sp>
        <p:nvSpPr>
          <p:cNvPr id="59" name="TextBox 58">
            <a:extLst>
              <a:ext uri="{FF2B5EF4-FFF2-40B4-BE49-F238E27FC236}">
                <a16:creationId xmlns:a16="http://schemas.microsoft.com/office/drawing/2014/main" id="{2F377B95-6339-DC4E-ACF1-0D77B4597B18}"/>
              </a:ext>
            </a:extLst>
          </p:cNvPr>
          <p:cNvSpPr txBox="1"/>
          <p:nvPr/>
        </p:nvSpPr>
        <p:spPr>
          <a:xfrm>
            <a:off x="6531189" y="4308336"/>
            <a:ext cx="976549" cy="261610"/>
          </a:xfrm>
          <a:prstGeom prst="rect">
            <a:avLst/>
          </a:prstGeom>
          <a:noFill/>
        </p:spPr>
        <p:txBody>
          <a:bodyPr wrap="none" rtlCol="0">
            <a:spAutoFit/>
          </a:bodyPr>
          <a:lstStyle/>
          <a:p>
            <a:r>
              <a:rPr lang="en-US" sz="1100" dirty="0">
                <a:latin typeface="Athelas" panose="02000503000000020003" pitchFamily="2" charset="77"/>
              </a:rPr>
              <a:t>practice trials</a:t>
            </a:r>
          </a:p>
        </p:txBody>
      </p:sp>
      <p:sp>
        <p:nvSpPr>
          <p:cNvPr id="60" name="TextBox 59">
            <a:extLst>
              <a:ext uri="{FF2B5EF4-FFF2-40B4-BE49-F238E27FC236}">
                <a16:creationId xmlns:a16="http://schemas.microsoft.com/office/drawing/2014/main" id="{2CAD3ECB-BA32-E14D-9F45-B2D8CD8A50F6}"/>
              </a:ext>
            </a:extLst>
          </p:cNvPr>
          <p:cNvSpPr txBox="1"/>
          <p:nvPr/>
        </p:nvSpPr>
        <p:spPr>
          <a:xfrm>
            <a:off x="4403521" y="4731259"/>
            <a:ext cx="894797" cy="261610"/>
          </a:xfrm>
          <a:prstGeom prst="rect">
            <a:avLst/>
          </a:prstGeom>
          <a:noFill/>
        </p:spPr>
        <p:txBody>
          <a:bodyPr wrap="none" rtlCol="0">
            <a:spAutoFit/>
          </a:bodyPr>
          <a:lstStyle/>
          <a:p>
            <a:r>
              <a:rPr lang="en-US" sz="1100" dirty="0">
                <a:latin typeface="Athelas" panose="02000503000000020003" pitchFamily="2" charset="77"/>
              </a:rPr>
              <a:t>fast workers</a:t>
            </a:r>
          </a:p>
        </p:txBody>
      </p:sp>
      <p:sp>
        <p:nvSpPr>
          <p:cNvPr id="61" name="TextBox 60">
            <a:extLst>
              <a:ext uri="{FF2B5EF4-FFF2-40B4-BE49-F238E27FC236}">
                <a16:creationId xmlns:a16="http://schemas.microsoft.com/office/drawing/2014/main" id="{09689B1E-EA18-F34E-804E-A48D74938D6C}"/>
              </a:ext>
            </a:extLst>
          </p:cNvPr>
          <p:cNvSpPr txBox="1"/>
          <p:nvPr/>
        </p:nvSpPr>
        <p:spPr>
          <a:xfrm>
            <a:off x="5322672" y="4937589"/>
            <a:ext cx="518091" cy="261610"/>
          </a:xfrm>
          <a:prstGeom prst="rect">
            <a:avLst/>
          </a:prstGeom>
          <a:noFill/>
        </p:spPr>
        <p:txBody>
          <a:bodyPr wrap="none" rtlCol="0">
            <a:spAutoFit/>
          </a:bodyPr>
          <a:lstStyle/>
          <a:p>
            <a:r>
              <a:rPr lang="en-US" sz="1100" dirty="0">
                <a:latin typeface="Athelas" panose="02000503000000020003" pitchFamily="2" charset="77"/>
              </a:rPr>
              <a:t>audio</a:t>
            </a:r>
          </a:p>
        </p:txBody>
      </p:sp>
      <p:sp>
        <p:nvSpPr>
          <p:cNvPr id="62" name="TextBox 61">
            <a:extLst>
              <a:ext uri="{FF2B5EF4-FFF2-40B4-BE49-F238E27FC236}">
                <a16:creationId xmlns:a16="http://schemas.microsoft.com/office/drawing/2014/main" id="{E19F01BF-470C-FD48-841D-DBD2DD6CF5C7}"/>
              </a:ext>
            </a:extLst>
          </p:cNvPr>
          <p:cNvSpPr txBox="1"/>
          <p:nvPr/>
        </p:nvSpPr>
        <p:spPr>
          <a:xfrm>
            <a:off x="7719221" y="4071233"/>
            <a:ext cx="4400474" cy="2015936"/>
          </a:xfrm>
          <a:prstGeom prst="rect">
            <a:avLst/>
          </a:prstGeom>
          <a:noFill/>
        </p:spPr>
        <p:txBody>
          <a:bodyPr wrap="square" rtlCol="0">
            <a:spAutoFit/>
          </a:bodyPr>
          <a:lstStyle/>
          <a:p>
            <a:r>
              <a:rPr lang="en-US" dirty="0">
                <a:latin typeface="Athelas" panose="02000503000000020003" pitchFamily="2" charset="77"/>
              </a:rPr>
              <a:t>exclusion criteria:</a:t>
            </a:r>
          </a:p>
          <a:p>
            <a:endParaRPr lang="en-US" sz="800" dirty="0">
              <a:latin typeface="Athelas" panose="02000503000000020003" pitchFamily="2" charset="77"/>
            </a:endParaRPr>
          </a:p>
          <a:p>
            <a:pPr marL="171450" indent="-171450">
              <a:buFontTx/>
              <a:buChar char="-"/>
            </a:pPr>
            <a:r>
              <a:rPr lang="en-US" sz="1200" dirty="0">
                <a:latin typeface="Athelas" panose="02000503000000020003" pitchFamily="2" charset="77"/>
              </a:rPr>
              <a:t>low accuracy: participants with accuracy of lower than 85% on non-critical trials</a:t>
            </a:r>
          </a:p>
          <a:p>
            <a:pPr marL="171450" indent="-171450">
              <a:buFontTx/>
              <a:buChar char="-"/>
            </a:pPr>
            <a:r>
              <a:rPr lang="en-US" sz="1200" dirty="0">
                <a:latin typeface="Athelas" panose="02000503000000020003" pitchFamily="2" charset="77"/>
              </a:rPr>
              <a:t>practice trials: participants who got at least two practice trials wrong</a:t>
            </a:r>
          </a:p>
          <a:p>
            <a:pPr marL="171450" indent="-171450">
              <a:buFontTx/>
              <a:buChar char="-"/>
            </a:pPr>
            <a:r>
              <a:rPr lang="en-US" sz="1200" dirty="0">
                <a:latin typeface="Athelas" panose="02000503000000020003" pitchFamily="2" charset="77"/>
              </a:rPr>
              <a:t>fast workers: participants with </a:t>
            </a:r>
            <a:r>
              <a:rPr lang="en-US" sz="1200" dirty="0" err="1">
                <a:latin typeface="Athelas" panose="02000503000000020003" pitchFamily="2" charset="77"/>
              </a:rPr>
              <a:t>logRT</a:t>
            </a:r>
            <a:r>
              <a:rPr lang="en-US" sz="1200" dirty="0">
                <a:latin typeface="Athelas" panose="02000503000000020003" pitchFamily="2" charset="77"/>
              </a:rPr>
              <a:t>&gt;20 in more than 5 trials-</a:t>
            </a:r>
          </a:p>
          <a:p>
            <a:pPr marL="171450" indent="-171450">
              <a:buFontTx/>
              <a:buChar char="-"/>
            </a:pPr>
            <a:r>
              <a:rPr lang="en-US" sz="1200" dirty="0">
                <a:latin typeface="Athelas" panose="02000503000000020003" pitchFamily="2" charset="77"/>
              </a:rPr>
              <a:t>audio: participants who get the audio check wrong more than once</a:t>
            </a:r>
          </a:p>
          <a:p>
            <a:endParaRPr lang="en-US" sz="1200" dirty="0">
              <a:latin typeface="Athelas" panose="02000503000000020003" pitchFamily="2" charset="77"/>
            </a:endParaRPr>
          </a:p>
        </p:txBody>
      </p:sp>
      <p:cxnSp>
        <p:nvCxnSpPr>
          <p:cNvPr id="64" name="Straight Connector 63">
            <a:extLst>
              <a:ext uri="{FF2B5EF4-FFF2-40B4-BE49-F238E27FC236}">
                <a16:creationId xmlns:a16="http://schemas.microsoft.com/office/drawing/2014/main" id="{101AC4D9-CA75-9A41-B93D-E7CF30E40499}"/>
              </a:ext>
            </a:extLst>
          </p:cNvPr>
          <p:cNvCxnSpPr>
            <a:cxnSpLocks/>
          </p:cNvCxnSpPr>
          <p:nvPr/>
        </p:nvCxnSpPr>
        <p:spPr>
          <a:xfrm>
            <a:off x="4227893" y="6066034"/>
            <a:ext cx="0" cy="161365"/>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E1FB5F16-220B-E84C-929A-DB52796999CB}"/>
              </a:ext>
            </a:extLst>
          </p:cNvPr>
          <p:cNvCxnSpPr>
            <a:cxnSpLocks/>
          </p:cNvCxnSpPr>
          <p:nvPr/>
        </p:nvCxnSpPr>
        <p:spPr>
          <a:xfrm>
            <a:off x="6962123" y="6066034"/>
            <a:ext cx="0" cy="161365"/>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B15FC4DC-4B54-1F42-BC16-BA8D77B0FB64}"/>
              </a:ext>
            </a:extLst>
          </p:cNvPr>
          <p:cNvCxnSpPr>
            <a:cxnSpLocks/>
          </p:cNvCxnSpPr>
          <p:nvPr/>
        </p:nvCxnSpPr>
        <p:spPr>
          <a:xfrm flipH="1">
            <a:off x="4227894" y="6227399"/>
            <a:ext cx="2734229"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70" name="TextBox 69">
            <a:extLst>
              <a:ext uri="{FF2B5EF4-FFF2-40B4-BE49-F238E27FC236}">
                <a16:creationId xmlns:a16="http://schemas.microsoft.com/office/drawing/2014/main" id="{808B0317-B360-8A47-A8F0-31732954B4F7}"/>
              </a:ext>
            </a:extLst>
          </p:cNvPr>
          <p:cNvSpPr txBox="1"/>
          <p:nvPr/>
        </p:nvSpPr>
        <p:spPr>
          <a:xfrm>
            <a:off x="4551623" y="6270505"/>
            <a:ext cx="1982081" cy="523220"/>
          </a:xfrm>
          <a:prstGeom prst="rect">
            <a:avLst/>
          </a:prstGeom>
          <a:noFill/>
        </p:spPr>
        <p:txBody>
          <a:bodyPr wrap="none" rtlCol="0">
            <a:spAutoFit/>
          </a:bodyPr>
          <a:lstStyle/>
          <a:p>
            <a:pPr algn="ctr"/>
            <a:r>
              <a:rPr lang="en-US" sz="1400" dirty="0">
                <a:latin typeface="Athelas" panose="02000503000000020003" pitchFamily="2" charset="77"/>
              </a:rPr>
              <a:t>36 participants excluded</a:t>
            </a:r>
          </a:p>
          <a:p>
            <a:pPr algn="ctr"/>
            <a:r>
              <a:rPr lang="en-US" sz="1400" dirty="0">
                <a:latin typeface="Athelas" panose="02000503000000020003" pitchFamily="2" charset="77"/>
              </a:rPr>
              <a:t>150 - 36 = </a:t>
            </a:r>
            <a:r>
              <a:rPr lang="en-US" sz="1400" b="1" dirty="0">
                <a:latin typeface="Athelas" panose="02000503000000020003" pitchFamily="2" charset="77"/>
              </a:rPr>
              <a:t>114 remaining</a:t>
            </a:r>
          </a:p>
        </p:txBody>
      </p:sp>
      <p:cxnSp>
        <p:nvCxnSpPr>
          <p:cNvPr id="72" name="Straight Connector 71">
            <a:extLst>
              <a:ext uri="{FF2B5EF4-FFF2-40B4-BE49-F238E27FC236}">
                <a16:creationId xmlns:a16="http://schemas.microsoft.com/office/drawing/2014/main" id="{BBD63346-EC44-9E46-B123-CBD2550F159F}"/>
              </a:ext>
            </a:extLst>
          </p:cNvPr>
          <p:cNvCxnSpPr>
            <a:cxnSpLocks/>
          </p:cNvCxnSpPr>
          <p:nvPr/>
        </p:nvCxnSpPr>
        <p:spPr>
          <a:xfrm flipH="1" flipV="1">
            <a:off x="3148424" y="2005275"/>
            <a:ext cx="22125" cy="426523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569496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A2A92AC-2566-5A44-90D0-461042FA1C63}"/>
              </a:ext>
            </a:extLst>
          </p:cNvPr>
          <p:cNvSpPr>
            <a:spLocks noGrp="1"/>
          </p:cNvSpPr>
          <p:nvPr>
            <p:ph idx="1"/>
          </p:nvPr>
        </p:nvSpPr>
        <p:spPr/>
        <p:txBody>
          <a:bodyPr>
            <a:normAutofit fontScale="92500" lnSpcReduction="10000"/>
          </a:bodyPr>
          <a:lstStyle/>
          <a:p>
            <a:r>
              <a:rPr lang="en-US" dirty="0">
                <a:latin typeface="Athelas" panose="02000503000000020003" pitchFamily="2" charset="77"/>
              </a:rPr>
              <a:t>pragmatic responses could be as fast as, even faster than semantic responses</a:t>
            </a:r>
          </a:p>
          <a:p>
            <a:pPr lvl="1"/>
            <a:r>
              <a:rPr lang="en-US" dirty="0">
                <a:latin typeface="Athelas" panose="02000503000000020003" pitchFamily="2" charset="77"/>
              </a:rPr>
              <a:t>by controlling the uncertainty about the QUD</a:t>
            </a:r>
          </a:p>
          <a:p>
            <a:pPr marL="457200" lvl="1" indent="0">
              <a:buNone/>
            </a:pPr>
            <a:endParaRPr lang="en-US" sz="1700" dirty="0">
              <a:latin typeface="Athelas" panose="02000503000000020003" pitchFamily="2" charset="77"/>
            </a:endParaRPr>
          </a:p>
          <a:p>
            <a:r>
              <a:rPr lang="en-US" dirty="0">
                <a:latin typeface="Athelas" panose="02000503000000020003" pitchFamily="2" charset="77"/>
              </a:rPr>
              <a:t>age effect</a:t>
            </a:r>
          </a:p>
          <a:p>
            <a:pPr lvl="1"/>
            <a:r>
              <a:rPr lang="en-US" dirty="0">
                <a:latin typeface="Athelas" panose="02000503000000020003" pitchFamily="2" charset="77"/>
              </a:rPr>
              <a:t>difference in processing of scalar implicature or attentional resources</a:t>
            </a:r>
          </a:p>
          <a:p>
            <a:pPr marL="457200" lvl="1" indent="0">
              <a:buNone/>
            </a:pPr>
            <a:endParaRPr lang="en-US" sz="1700" dirty="0">
              <a:latin typeface="Athelas" panose="02000503000000020003" pitchFamily="2" charset="77"/>
            </a:endParaRPr>
          </a:p>
          <a:p>
            <a:r>
              <a:rPr lang="en-US" dirty="0">
                <a:latin typeface="Athelas" panose="02000503000000020003" pitchFamily="2" charset="77"/>
              </a:rPr>
              <a:t>effect of top-down knowledge (about relevance of stronger alternative)</a:t>
            </a:r>
          </a:p>
          <a:p>
            <a:pPr lvl="1"/>
            <a:r>
              <a:rPr lang="en-US" dirty="0">
                <a:latin typeface="Athelas" panose="02000503000000020003" pitchFamily="2" charset="77"/>
              </a:rPr>
              <a:t>Default Model</a:t>
            </a:r>
          </a:p>
          <a:p>
            <a:pPr lvl="1"/>
            <a:r>
              <a:rPr lang="en-US" dirty="0">
                <a:latin typeface="Athelas" panose="02000503000000020003" pitchFamily="2" charset="77"/>
              </a:rPr>
              <a:t>Literal First Model</a:t>
            </a:r>
          </a:p>
          <a:p>
            <a:pPr lvl="1"/>
            <a:r>
              <a:rPr lang="en-US" b="1" dirty="0">
                <a:solidFill>
                  <a:srgbClr val="FF0000"/>
                </a:solidFill>
                <a:latin typeface="Athelas" panose="02000503000000020003" pitchFamily="2" charset="77"/>
              </a:rPr>
              <a:t>Constraint-Based Account: </a:t>
            </a:r>
            <a:r>
              <a:rPr lang="en-US" b="1" dirty="0">
                <a:latin typeface="Athelas" panose="02000503000000020003" pitchFamily="2" charset="77"/>
              </a:rPr>
              <a:t>contextual factors like relevance of alternatives effects implicature rates and response times</a:t>
            </a:r>
          </a:p>
        </p:txBody>
      </p:sp>
      <p:sp>
        <p:nvSpPr>
          <p:cNvPr id="4" name="Title 5">
            <a:extLst>
              <a:ext uri="{FF2B5EF4-FFF2-40B4-BE49-F238E27FC236}">
                <a16:creationId xmlns:a16="http://schemas.microsoft.com/office/drawing/2014/main" id="{F8F1FAB7-A3E8-FA4F-AED9-5499F9DE014E}"/>
              </a:ext>
            </a:extLst>
          </p:cNvPr>
          <p:cNvSpPr>
            <a:spLocks noGrp="1"/>
          </p:cNvSpPr>
          <p:nvPr>
            <p:ph type="title"/>
          </p:nvPr>
        </p:nvSpPr>
        <p:spPr/>
        <p:txBody>
          <a:bodyPr/>
          <a:lstStyle/>
          <a:p>
            <a:pPr algn="ctr"/>
            <a:r>
              <a:rPr lang="en-US" dirty="0">
                <a:latin typeface="Athelas" panose="02000503000000020003" pitchFamily="2" charset="77"/>
              </a:rPr>
              <a:t>Conclusions</a:t>
            </a:r>
          </a:p>
        </p:txBody>
      </p:sp>
    </p:spTree>
    <p:extLst>
      <p:ext uri="{BB962C8B-B14F-4D97-AF65-F5344CB8AC3E}">
        <p14:creationId xmlns:p14="http://schemas.microsoft.com/office/powerpoint/2010/main" val="7605784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A2A92AC-2566-5A44-90D0-461042FA1C63}"/>
              </a:ext>
            </a:extLst>
          </p:cNvPr>
          <p:cNvSpPr>
            <a:spLocks noGrp="1"/>
          </p:cNvSpPr>
          <p:nvPr>
            <p:ph idx="1"/>
          </p:nvPr>
        </p:nvSpPr>
        <p:spPr/>
        <p:txBody>
          <a:bodyPr>
            <a:normAutofit/>
          </a:bodyPr>
          <a:lstStyle/>
          <a:p>
            <a:r>
              <a:rPr lang="en-US" dirty="0">
                <a:latin typeface="Athelas" panose="02000503000000020003" pitchFamily="2" charset="77"/>
              </a:rPr>
              <a:t>replicate the age effect with more participants in each age group</a:t>
            </a:r>
          </a:p>
          <a:p>
            <a:r>
              <a:rPr lang="en-US" dirty="0">
                <a:latin typeface="Athelas" panose="02000503000000020003" pitchFamily="2" charset="77"/>
              </a:rPr>
              <a:t>time pressure</a:t>
            </a:r>
          </a:p>
          <a:p>
            <a:pPr lvl="1"/>
            <a:r>
              <a:rPr lang="en-US" sz="2800" b="1" dirty="0">
                <a:latin typeface="Athelas" panose="02000503000000020003" pitchFamily="2" charset="77"/>
              </a:rPr>
              <a:t>Original study: </a:t>
            </a:r>
            <a:r>
              <a:rPr lang="en-US" b="1" dirty="0">
                <a:latin typeface="Athelas" panose="02000503000000020003" pitchFamily="2" charset="77"/>
              </a:rPr>
              <a:t>P</a:t>
            </a:r>
            <a:r>
              <a:rPr lang="en-US" dirty="0">
                <a:latin typeface="Athelas" panose="02000503000000020003" pitchFamily="2" charset="77"/>
              </a:rPr>
              <a:t>articipants were asked to respond as quickly as possible. If they did not respond within four seconds of stimulus onset, the trial timed out and the next trial began.</a:t>
            </a:r>
          </a:p>
          <a:p>
            <a:pPr lvl="1"/>
            <a:r>
              <a:rPr lang="en-US" sz="2800" b="1" dirty="0">
                <a:latin typeface="Athelas" panose="02000503000000020003" pitchFamily="2" charset="77"/>
              </a:rPr>
              <a:t>Replication: </a:t>
            </a:r>
            <a:r>
              <a:rPr lang="en-US" b="1" dirty="0">
                <a:latin typeface="Athelas" panose="02000503000000020003" pitchFamily="2" charset="77"/>
              </a:rPr>
              <a:t>P</a:t>
            </a:r>
            <a:r>
              <a:rPr lang="en-US" dirty="0">
                <a:latin typeface="Athelas" panose="02000503000000020003" pitchFamily="2" charset="77"/>
              </a:rPr>
              <a:t>articipants weren’t under time pressure</a:t>
            </a:r>
          </a:p>
          <a:p>
            <a:r>
              <a:rPr lang="en-US" dirty="0">
                <a:latin typeface="Athelas" panose="02000503000000020003" pitchFamily="2" charset="77"/>
              </a:rPr>
              <a:t>another way to make sure QUD is established/not decayed</a:t>
            </a:r>
          </a:p>
          <a:p>
            <a:r>
              <a:rPr lang="en-US" dirty="0">
                <a:latin typeface="Athelas" panose="02000503000000020003" pitchFamily="2" charset="77"/>
              </a:rPr>
              <a:t>truth value judgements? scale?</a:t>
            </a:r>
          </a:p>
          <a:p>
            <a:pPr lvl="2"/>
            <a:r>
              <a:rPr lang="en-US" dirty="0">
                <a:latin typeface="Athelas" panose="02000503000000020003" pitchFamily="2" charset="77"/>
              </a:rPr>
              <a:t>Linking Hypothesis and Number of Response Options Modulate Inferred Scalar Implicature Rate (</a:t>
            </a:r>
            <a:r>
              <a:rPr lang="en-US" dirty="0" err="1">
                <a:latin typeface="Athelas" panose="02000503000000020003" pitchFamily="2" charset="77"/>
              </a:rPr>
              <a:t>Jasbi</a:t>
            </a:r>
            <a:r>
              <a:rPr lang="en-US" dirty="0">
                <a:latin typeface="Athelas" panose="02000503000000020003" pitchFamily="2" charset="77"/>
              </a:rPr>
              <a:t>, Waldon and Degen, 2019)</a:t>
            </a:r>
          </a:p>
        </p:txBody>
      </p:sp>
      <p:sp>
        <p:nvSpPr>
          <p:cNvPr id="4" name="Title 5">
            <a:extLst>
              <a:ext uri="{FF2B5EF4-FFF2-40B4-BE49-F238E27FC236}">
                <a16:creationId xmlns:a16="http://schemas.microsoft.com/office/drawing/2014/main" id="{F8F1FAB7-A3E8-FA4F-AED9-5499F9DE014E}"/>
              </a:ext>
            </a:extLst>
          </p:cNvPr>
          <p:cNvSpPr>
            <a:spLocks noGrp="1"/>
          </p:cNvSpPr>
          <p:nvPr>
            <p:ph type="title"/>
          </p:nvPr>
        </p:nvSpPr>
        <p:spPr/>
        <p:txBody>
          <a:bodyPr/>
          <a:lstStyle/>
          <a:p>
            <a:pPr algn="ctr"/>
            <a:r>
              <a:rPr lang="en-US" dirty="0">
                <a:latin typeface="Athelas" panose="02000503000000020003" pitchFamily="2" charset="77"/>
              </a:rPr>
              <a:t>Future Directions</a:t>
            </a:r>
          </a:p>
        </p:txBody>
      </p:sp>
    </p:spTree>
    <p:extLst>
      <p:ext uri="{BB962C8B-B14F-4D97-AF65-F5344CB8AC3E}">
        <p14:creationId xmlns:p14="http://schemas.microsoft.com/office/powerpoint/2010/main" val="256725038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DB791-B941-854A-9FB6-86A159999898}"/>
              </a:ext>
            </a:extLst>
          </p:cNvPr>
          <p:cNvSpPr>
            <a:spLocks noGrp="1"/>
          </p:cNvSpPr>
          <p:nvPr>
            <p:ph type="title"/>
          </p:nvPr>
        </p:nvSpPr>
        <p:spPr>
          <a:xfrm>
            <a:off x="524691" y="2468245"/>
            <a:ext cx="10515600" cy="1325563"/>
          </a:xfrm>
        </p:spPr>
        <p:txBody>
          <a:bodyPr/>
          <a:lstStyle/>
          <a:p>
            <a:pPr algn="ctr"/>
            <a:r>
              <a:rPr lang="en-US" dirty="0">
                <a:latin typeface="Athelas" panose="02000503000000020003" pitchFamily="2" charset="77"/>
              </a:rPr>
              <a:t>Thank you!</a:t>
            </a:r>
          </a:p>
        </p:txBody>
      </p:sp>
    </p:spTree>
    <p:extLst>
      <p:ext uri="{BB962C8B-B14F-4D97-AF65-F5344CB8AC3E}">
        <p14:creationId xmlns:p14="http://schemas.microsoft.com/office/powerpoint/2010/main" val="39488400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FB8111-AF79-AC40-826B-AE24447F84B3}"/>
              </a:ext>
            </a:extLst>
          </p:cNvPr>
          <p:cNvSpPr>
            <a:spLocks noGrp="1"/>
          </p:cNvSpPr>
          <p:nvPr>
            <p:ph type="title"/>
          </p:nvPr>
        </p:nvSpPr>
        <p:spPr>
          <a:xfrm>
            <a:off x="4999382" y="0"/>
            <a:ext cx="2898913" cy="1325563"/>
          </a:xfrm>
        </p:spPr>
        <p:txBody>
          <a:bodyPr/>
          <a:lstStyle/>
          <a:p>
            <a:r>
              <a:rPr lang="en-US" dirty="0">
                <a:latin typeface="Athelas" panose="02000503000000020003" pitchFamily="2" charset="77"/>
              </a:rPr>
              <a:t>Motivation</a:t>
            </a:r>
          </a:p>
        </p:txBody>
      </p:sp>
      <p:sp>
        <p:nvSpPr>
          <p:cNvPr id="3" name="Content Placeholder 2">
            <a:extLst>
              <a:ext uri="{FF2B5EF4-FFF2-40B4-BE49-F238E27FC236}">
                <a16:creationId xmlns:a16="http://schemas.microsoft.com/office/drawing/2014/main" id="{BF0AF252-1E0D-6143-B60C-EDD5B5977D83}"/>
              </a:ext>
            </a:extLst>
          </p:cNvPr>
          <p:cNvSpPr>
            <a:spLocks noGrp="1"/>
          </p:cNvSpPr>
          <p:nvPr>
            <p:ph idx="1"/>
          </p:nvPr>
        </p:nvSpPr>
        <p:spPr>
          <a:xfrm>
            <a:off x="838200" y="1316737"/>
            <a:ext cx="10515600" cy="999743"/>
          </a:xfrm>
        </p:spPr>
        <p:txBody>
          <a:bodyPr>
            <a:normAutofit/>
          </a:bodyPr>
          <a:lstStyle/>
          <a:p>
            <a:pPr>
              <a:buFontTx/>
              <a:buChar char="-"/>
            </a:pPr>
            <a:r>
              <a:rPr lang="en-US" b="1" dirty="0">
                <a:latin typeface="Athelas" panose="02000503000000020003" pitchFamily="2" charset="77"/>
              </a:rPr>
              <a:t>Degen 2013 Experiment 2: </a:t>
            </a:r>
            <a:r>
              <a:rPr lang="en-US" dirty="0">
                <a:latin typeface="Athelas" panose="02000503000000020003" pitchFamily="2" charset="77"/>
              </a:rPr>
              <a:t>semantic vs pragmatic processing of the quantifier “some”</a:t>
            </a:r>
          </a:p>
        </p:txBody>
      </p:sp>
      <p:pic>
        <p:nvPicPr>
          <p:cNvPr id="4" name="Picture 3">
            <a:extLst>
              <a:ext uri="{FF2B5EF4-FFF2-40B4-BE49-F238E27FC236}">
                <a16:creationId xmlns:a16="http://schemas.microsoft.com/office/drawing/2014/main" id="{398A6C44-5D00-C64E-8342-2B24DA2904AC}"/>
              </a:ext>
            </a:extLst>
          </p:cNvPr>
          <p:cNvPicPr>
            <a:picLocks noChangeAspect="1"/>
          </p:cNvPicPr>
          <p:nvPr/>
        </p:nvPicPr>
        <p:blipFill rotWithShape="1">
          <a:blip r:embed="rId3"/>
          <a:srcRect l="23062" t="112" r="22706" b="1"/>
          <a:stretch/>
        </p:blipFill>
        <p:spPr>
          <a:xfrm>
            <a:off x="3660852" y="2642300"/>
            <a:ext cx="1910164" cy="2638608"/>
          </a:xfrm>
          <a:prstGeom prst="rect">
            <a:avLst/>
          </a:prstGeom>
        </p:spPr>
      </p:pic>
      <p:pic>
        <p:nvPicPr>
          <p:cNvPr id="6" name="Picture 5">
            <a:extLst>
              <a:ext uri="{FF2B5EF4-FFF2-40B4-BE49-F238E27FC236}">
                <a16:creationId xmlns:a16="http://schemas.microsoft.com/office/drawing/2014/main" id="{5FE9DC70-E364-194B-8555-52C7DA5D7CAE}"/>
              </a:ext>
            </a:extLst>
          </p:cNvPr>
          <p:cNvPicPr>
            <a:picLocks noChangeAspect="1"/>
          </p:cNvPicPr>
          <p:nvPr/>
        </p:nvPicPr>
        <p:blipFill rotWithShape="1">
          <a:blip r:embed="rId4"/>
          <a:srcRect l="25475" t="703" r="22942"/>
          <a:stretch/>
        </p:blipFill>
        <p:spPr>
          <a:xfrm>
            <a:off x="6309227" y="2642300"/>
            <a:ext cx="1827608" cy="2638608"/>
          </a:xfrm>
          <a:prstGeom prst="rect">
            <a:avLst/>
          </a:prstGeom>
        </p:spPr>
      </p:pic>
      <p:cxnSp>
        <p:nvCxnSpPr>
          <p:cNvPr id="8" name="Straight Connector 7">
            <a:extLst>
              <a:ext uri="{FF2B5EF4-FFF2-40B4-BE49-F238E27FC236}">
                <a16:creationId xmlns:a16="http://schemas.microsoft.com/office/drawing/2014/main" id="{5609C529-DF4D-E443-B8E3-A8B8B5B53052}"/>
              </a:ext>
            </a:extLst>
          </p:cNvPr>
          <p:cNvCxnSpPr>
            <a:cxnSpLocks/>
          </p:cNvCxnSpPr>
          <p:nvPr/>
        </p:nvCxnSpPr>
        <p:spPr>
          <a:xfrm>
            <a:off x="5528409" y="4224792"/>
            <a:ext cx="780818" cy="0"/>
          </a:xfrm>
          <a:prstGeom prst="line">
            <a:avLst/>
          </a:prstGeom>
          <a:ln w="60325">
            <a:solidFill>
              <a:schemeClr val="tx1"/>
            </a:solidFill>
            <a:tailEnd type="stealth"/>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C7133AE1-A466-F84E-BBFB-6169D5F1B972}"/>
              </a:ext>
            </a:extLst>
          </p:cNvPr>
          <p:cNvSpPr txBox="1"/>
          <p:nvPr/>
        </p:nvSpPr>
        <p:spPr>
          <a:xfrm>
            <a:off x="4447938" y="5642776"/>
            <a:ext cx="3296124" cy="369332"/>
          </a:xfrm>
          <a:prstGeom prst="rect">
            <a:avLst/>
          </a:prstGeom>
          <a:noFill/>
        </p:spPr>
        <p:txBody>
          <a:bodyPr wrap="square" rtlCol="0">
            <a:spAutoFit/>
          </a:bodyPr>
          <a:lstStyle/>
          <a:p>
            <a:r>
              <a:rPr lang="en-US" dirty="0">
                <a:latin typeface="Athelas" panose="02000503000000020003" pitchFamily="2" charset="77"/>
              </a:rPr>
              <a:t>“You got some of the gumballs”</a:t>
            </a:r>
          </a:p>
        </p:txBody>
      </p:sp>
    </p:spTree>
    <p:extLst>
      <p:ext uri="{BB962C8B-B14F-4D97-AF65-F5344CB8AC3E}">
        <p14:creationId xmlns:p14="http://schemas.microsoft.com/office/powerpoint/2010/main" val="26179347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FB8111-AF79-AC40-826B-AE24447F84B3}"/>
              </a:ext>
            </a:extLst>
          </p:cNvPr>
          <p:cNvSpPr>
            <a:spLocks noGrp="1"/>
          </p:cNvSpPr>
          <p:nvPr>
            <p:ph type="title"/>
          </p:nvPr>
        </p:nvSpPr>
        <p:spPr>
          <a:xfrm>
            <a:off x="4999382" y="0"/>
            <a:ext cx="2898913" cy="1325563"/>
          </a:xfrm>
        </p:spPr>
        <p:txBody>
          <a:bodyPr/>
          <a:lstStyle/>
          <a:p>
            <a:r>
              <a:rPr lang="en-US" dirty="0">
                <a:latin typeface="Athelas" panose="02000503000000020003" pitchFamily="2" charset="77"/>
              </a:rPr>
              <a:t>Motivation</a:t>
            </a:r>
          </a:p>
        </p:txBody>
      </p:sp>
      <p:sp>
        <p:nvSpPr>
          <p:cNvPr id="3" name="Content Placeholder 2">
            <a:extLst>
              <a:ext uri="{FF2B5EF4-FFF2-40B4-BE49-F238E27FC236}">
                <a16:creationId xmlns:a16="http://schemas.microsoft.com/office/drawing/2014/main" id="{BF0AF252-1E0D-6143-B60C-EDD5B5977D83}"/>
              </a:ext>
            </a:extLst>
          </p:cNvPr>
          <p:cNvSpPr>
            <a:spLocks noGrp="1"/>
          </p:cNvSpPr>
          <p:nvPr>
            <p:ph idx="1"/>
          </p:nvPr>
        </p:nvSpPr>
        <p:spPr>
          <a:xfrm>
            <a:off x="838200" y="1316737"/>
            <a:ext cx="10515600" cy="999743"/>
          </a:xfrm>
        </p:spPr>
        <p:txBody>
          <a:bodyPr>
            <a:normAutofit/>
          </a:bodyPr>
          <a:lstStyle/>
          <a:p>
            <a:pPr>
              <a:buFontTx/>
              <a:buChar char="-"/>
            </a:pPr>
            <a:r>
              <a:rPr lang="en-US" b="1" dirty="0">
                <a:latin typeface="Athelas" panose="02000503000000020003" pitchFamily="2" charset="77"/>
              </a:rPr>
              <a:t>Degen 2013 Experiment 2: </a:t>
            </a:r>
            <a:r>
              <a:rPr lang="en-US" dirty="0">
                <a:latin typeface="Athelas" panose="02000503000000020003" pitchFamily="2" charset="77"/>
              </a:rPr>
              <a:t>semantic vs pragmatic processing of the quantifier “some”</a:t>
            </a:r>
          </a:p>
        </p:txBody>
      </p:sp>
      <p:sp>
        <p:nvSpPr>
          <p:cNvPr id="12" name="TextBox 11">
            <a:extLst>
              <a:ext uri="{FF2B5EF4-FFF2-40B4-BE49-F238E27FC236}">
                <a16:creationId xmlns:a16="http://schemas.microsoft.com/office/drawing/2014/main" id="{AE61C4A5-82BF-C749-BE4B-E8656977DABB}"/>
              </a:ext>
            </a:extLst>
          </p:cNvPr>
          <p:cNvSpPr txBox="1"/>
          <p:nvPr/>
        </p:nvSpPr>
        <p:spPr>
          <a:xfrm>
            <a:off x="1088798" y="2475506"/>
            <a:ext cx="9950263" cy="1477328"/>
          </a:xfrm>
          <a:prstGeom prst="rect">
            <a:avLst/>
          </a:prstGeom>
          <a:noFill/>
        </p:spPr>
        <p:txBody>
          <a:bodyPr wrap="square" rtlCol="0">
            <a:spAutoFit/>
          </a:bodyPr>
          <a:lstStyle/>
          <a:p>
            <a:pPr marL="342900" indent="-342900">
              <a:buAutoNum type="arabicParenR"/>
            </a:pPr>
            <a:r>
              <a:rPr lang="en-US" sz="2400" dirty="0">
                <a:solidFill>
                  <a:srgbClr val="FF0000"/>
                </a:solidFill>
                <a:latin typeface="Athelas" panose="02000503000000020003" pitchFamily="2" charset="77"/>
              </a:rPr>
              <a:t>semantic responses faster than pragmatic responses</a:t>
            </a:r>
          </a:p>
          <a:p>
            <a:pPr marL="742950" lvl="1" indent="-285750">
              <a:buFont typeface="Arial" panose="020B0604020202020204" pitchFamily="34" charset="0"/>
              <a:buChar char="•"/>
            </a:pPr>
            <a:r>
              <a:rPr lang="en-US" sz="2200" dirty="0">
                <a:latin typeface="Athelas" panose="02000503000000020003" pitchFamily="2" charset="77"/>
              </a:rPr>
              <a:t>in line with previous research</a:t>
            </a:r>
          </a:p>
          <a:p>
            <a:pPr marL="742950" lvl="1" indent="-285750">
              <a:buFont typeface="Arial" panose="020B0604020202020204" pitchFamily="34" charset="0"/>
              <a:buChar char="•"/>
            </a:pPr>
            <a:r>
              <a:rPr lang="en-US" sz="2200" dirty="0" err="1">
                <a:latin typeface="Athelas" panose="02000503000000020003" pitchFamily="2" charset="77"/>
              </a:rPr>
              <a:t>Bott</a:t>
            </a:r>
            <a:r>
              <a:rPr lang="en-US" sz="2200" dirty="0">
                <a:latin typeface="Athelas" panose="02000503000000020003" pitchFamily="2" charset="77"/>
              </a:rPr>
              <a:t> and </a:t>
            </a:r>
            <a:r>
              <a:rPr lang="en-US" sz="2200" dirty="0" err="1">
                <a:latin typeface="Athelas" panose="02000503000000020003" pitchFamily="2" charset="77"/>
              </a:rPr>
              <a:t>Noveck</a:t>
            </a:r>
            <a:r>
              <a:rPr lang="en-US" sz="2200" dirty="0">
                <a:latin typeface="Athelas" panose="02000503000000020003" pitchFamily="2" charset="77"/>
              </a:rPr>
              <a:t> , 2014: two alternative forced choice task: pragmatic implicature is computed slower than semantic</a:t>
            </a:r>
          </a:p>
        </p:txBody>
      </p:sp>
    </p:spTree>
    <p:extLst>
      <p:ext uri="{BB962C8B-B14F-4D97-AF65-F5344CB8AC3E}">
        <p14:creationId xmlns:p14="http://schemas.microsoft.com/office/powerpoint/2010/main" val="41491798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FB8111-AF79-AC40-826B-AE24447F84B3}"/>
              </a:ext>
            </a:extLst>
          </p:cNvPr>
          <p:cNvSpPr>
            <a:spLocks noGrp="1"/>
          </p:cNvSpPr>
          <p:nvPr>
            <p:ph type="title"/>
          </p:nvPr>
        </p:nvSpPr>
        <p:spPr>
          <a:xfrm>
            <a:off x="4999382" y="0"/>
            <a:ext cx="2898913" cy="1325563"/>
          </a:xfrm>
        </p:spPr>
        <p:txBody>
          <a:bodyPr/>
          <a:lstStyle/>
          <a:p>
            <a:r>
              <a:rPr lang="en-US" dirty="0">
                <a:latin typeface="Athelas" panose="02000503000000020003" pitchFamily="2" charset="77"/>
              </a:rPr>
              <a:t>Motivation</a:t>
            </a:r>
          </a:p>
        </p:txBody>
      </p:sp>
      <p:sp>
        <p:nvSpPr>
          <p:cNvPr id="3" name="Content Placeholder 2">
            <a:extLst>
              <a:ext uri="{FF2B5EF4-FFF2-40B4-BE49-F238E27FC236}">
                <a16:creationId xmlns:a16="http://schemas.microsoft.com/office/drawing/2014/main" id="{BF0AF252-1E0D-6143-B60C-EDD5B5977D83}"/>
              </a:ext>
            </a:extLst>
          </p:cNvPr>
          <p:cNvSpPr>
            <a:spLocks noGrp="1"/>
          </p:cNvSpPr>
          <p:nvPr>
            <p:ph idx="1"/>
          </p:nvPr>
        </p:nvSpPr>
        <p:spPr>
          <a:xfrm>
            <a:off x="838200" y="1316737"/>
            <a:ext cx="10515600" cy="999743"/>
          </a:xfrm>
        </p:spPr>
        <p:txBody>
          <a:bodyPr>
            <a:normAutofit/>
          </a:bodyPr>
          <a:lstStyle/>
          <a:p>
            <a:pPr>
              <a:buFontTx/>
              <a:buChar char="-"/>
            </a:pPr>
            <a:r>
              <a:rPr lang="en-US" b="1" dirty="0">
                <a:latin typeface="Athelas" panose="02000503000000020003" pitchFamily="2" charset="77"/>
              </a:rPr>
              <a:t>Degen 2013 Experiment 2: </a:t>
            </a:r>
            <a:r>
              <a:rPr lang="en-US" dirty="0">
                <a:latin typeface="Athelas" panose="02000503000000020003" pitchFamily="2" charset="77"/>
              </a:rPr>
              <a:t>semantic vs pragmatic processing of the quantifier “some”</a:t>
            </a:r>
          </a:p>
        </p:txBody>
      </p:sp>
      <mc:AlternateContent xmlns:mc="http://schemas.openxmlformats.org/markup-compatibility/2006" xmlns:a14="http://schemas.microsoft.com/office/drawing/2010/main">
        <mc:Choice Requires="a14">
          <p:sp>
            <p:nvSpPr>
              <p:cNvPr id="12" name="TextBox 11">
                <a:extLst>
                  <a:ext uri="{FF2B5EF4-FFF2-40B4-BE49-F238E27FC236}">
                    <a16:creationId xmlns:a16="http://schemas.microsoft.com/office/drawing/2014/main" id="{AE61C4A5-82BF-C749-BE4B-E8656977DABB}"/>
                  </a:ext>
                </a:extLst>
              </p:cNvPr>
              <p:cNvSpPr txBox="1"/>
              <p:nvPr/>
            </p:nvSpPr>
            <p:spPr>
              <a:xfrm>
                <a:off x="1088798" y="2475506"/>
                <a:ext cx="9950263" cy="3200876"/>
              </a:xfrm>
              <a:prstGeom prst="rect">
                <a:avLst/>
              </a:prstGeom>
              <a:noFill/>
            </p:spPr>
            <p:txBody>
              <a:bodyPr wrap="square" rtlCol="0">
                <a:spAutoFit/>
              </a:bodyPr>
              <a:lstStyle/>
              <a:p>
                <a:pPr marL="342900" indent="-342900">
                  <a:buAutoNum type="arabicParenR"/>
                </a:pPr>
                <a:r>
                  <a:rPr lang="en-US" sz="2400" dirty="0">
                    <a:solidFill>
                      <a:srgbClr val="FF0000"/>
                    </a:solidFill>
                    <a:latin typeface="Athelas" panose="02000503000000020003" pitchFamily="2" charset="77"/>
                  </a:rPr>
                  <a:t>semantic responses faster than pragmatic responses</a:t>
                </a:r>
              </a:p>
              <a:p>
                <a:pPr marL="742950" lvl="1" indent="-285750">
                  <a:buFont typeface="Arial" panose="020B0604020202020204" pitchFamily="34" charset="0"/>
                  <a:buChar char="•"/>
                </a:pPr>
                <a:r>
                  <a:rPr lang="en-US" sz="2200" dirty="0">
                    <a:latin typeface="Athelas" panose="02000503000000020003" pitchFamily="2" charset="77"/>
                  </a:rPr>
                  <a:t>in line with previous research</a:t>
                </a:r>
              </a:p>
              <a:p>
                <a:pPr marL="742950" lvl="1" indent="-285750">
                  <a:buFont typeface="Arial" panose="020B0604020202020204" pitchFamily="34" charset="0"/>
                  <a:buChar char="•"/>
                </a:pPr>
                <a:r>
                  <a:rPr lang="en-US" sz="2200" dirty="0" err="1">
                    <a:latin typeface="Athelas" panose="02000503000000020003" pitchFamily="2" charset="77"/>
                  </a:rPr>
                  <a:t>Bott</a:t>
                </a:r>
                <a:r>
                  <a:rPr lang="en-US" sz="2200" dirty="0">
                    <a:latin typeface="Athelas" panose="02000503000000020003" pitchFamily="2" charset="77"/>
                  </a:rPr>
                  <a:t> and </a:t>
                </a:r>
                <a:r>
                  <a:rPr lang="en-US" sz="2200" dirty="0" err="1">
                    <a:latin typeface="Athelas" panose="02000503000000020003" pitchFamily="2" charset="77"/>
                  </a:rPr>
                  <a:t>Noveck</a:t>
                </a:r>
                <a:r>
                  <a:rPr lang="en-US" sz="2200" dirty="0">
                    <a:latin typeface="Athelas" panose="02000503000000020003" pitchFamily="2" charset="77"/>
                  </a:rPr>
                  <a:t> </a:t>
                </a:r>
                <a14:m>
                  <m:oMath xmlns:m="http://schemas.openxmlformats.org/officeDocument/2006/math">
                    <m:r>
                      <a:rPr lang="en-US" sz="2200" i="1" dirty="0" smtClean="0">
                        <a:latin typeface="Cambria Math" panose="02040503050406030204" pitchFamily="18" charset="0"/>
                      </a:rPr>
                      <m:t>,</m:t>
                    </m:r>
                  </m:oMath>
                </a14:m>
                <a:r>
                  <a:rPr lang="en-US" sz="2200" dirty="0">
                    <a:latin typeface="Athelas" panose="02000503000000020003" pitchFamily="2" charset="77"/>
                  </a:rPr>
                  <a:t> 2014: two alternative forced choice task: pragmatic implicature is computed slower than semantic</a:t>
                </a:r>
              </a:p>
              <a:p>
                <a:pPr lvl="1"/>
                <a:endParaRPr lang="en-US" sz="2200" dirty="0">
                  <a:latin typeface="Athelas" panose="02000503000000020003" pitchFamily="2" charset="77"/>
                </a:endParaRPr>
              </a:p>
              <a:p>
                <a:pPr marL="342900" indent="-342900">
                  <a:buAutoNum type="arabicParenR"/>
                </a:pPr>
                <a:r>
                  <a:rPr lang="en-US" sz="2400" dirty="0">
                    <a:solidFill>
                      <a:srgbClr val="FF0000"/>
                    </a:solidFill>
                    <a:latin typeface="Athelas" panose="02000503000000020003" pitchFamily="2" charset="77"/>
                  </a:rPr>
                  <a:t>inconsistent responders slower than consistent responders </a:t>
                </a:r>
              </a:p>
              <a:p>
                <a:pPr marL="742950" lvl="1" indent="-285750">
                  <a:buFont typeface="Arial" panose="020B0604020202020204" pitchFamily="34" charset="0"/>
                  <a:buChar char="•"/>
                </a:pPr>
                <a:r>
                  <a:rPr lang="en-US" sz="2200" dirty="0">
                    <a:latin typeface="Athelas" panose="02000503000000020003" pitchFamily="2" charset="77"/>
                  </a:rPr>
                  <a:t>delay </a:t>
                </a:r>
                <a:r>
                  <a:rPr lang="en-US" sz="2200" dirty="0">
                    <a:latin typeface="Athelas" panose="02000503000000020003" pitchFamily="2" charset="77"/>
                    <a:sym typeface="Wingdings" pitchFamily="2" charset="2"/>
                  </a:rPr>
                  <a:t> </a:t>
                </a:r>
                <a:r>
                  <a:rPr lang="en-US" sz="2200" dirty="0">
                    <a:latin typeface="Athelas" panose="02000503000000020003" pitchFamily="2" charset="77"/>
                  </a:rPr>
                  <a:t>computation of an interpretation or the time it takes to verify that interpretation in relevant context </a:t>
                </a:r>
              </a:p>
              <a:p>
                <a:pPr marL="742950" lvl="1" indent="-285750">
                  <a:buFont typeface="Arial" panose="020B0604020202020204" pitchFamily="34" charset="0"/>
                  <a:buChar char="•"/>
                </a:pPr>
                <a:r>
                  <a:rPr lang="en-US" sz="2200" dirty="0">
                    <a:latin typeface="Athelas" panose="02000503000000020003" pitchFamily="2" charset="77"/>
                  </a:rPr>
                  <a:t>relevance inconsistency as uncertainty about the Question Under Discussion</a:t>
                </a:r>
              </a:p>
            </p:txBody>
          </p:sp>
        </mc:Choice>
        <mc:Fallback xmlns="">
          <p:sp>
            <p:nvSpPr>
              <p:cNvPr id="12" name="TextBox 11">
                <a:extLst>
                  <a:ext uri="{FF2B5EF4-FFF2-40B4-BE49-F238E27FC236}">
                    <a16:creationId xmlns:a16="http://schemas.microsoft.com/office/drawing/2014/main" id="{AE61C4A5-82BF-C749-BE4B-E8656977DABB}"/>
                  </a:ext>
                </a:extLst>
              </p:cNvPr>
              <p:cNvSpPr txBox="1">
                <a:spLocks noRot="1" noChangeAspect="1" noMove="1" noResize="1" noEditPoints="1" noAdjustHandles="1" noChangeArrowheads="1" noChangeShapeType="1" noTextEdit="1"/>
              </p:cNvSpPr>
              <p:nvPr/>
            </p:nvSpPr>
            <p:spPr>
              <a:xfrm>
                <a:off x="1088798" y="2475506"/>
                <a:ext cx="9950263" cy="3200876"/>
              </a:xfrm>
              <a:prstGeom prst="rect">
                <a:avLst/>
              </a:prstGeom>
              <a:blipFill>
                <a:blip r:embed="rId3"/>
                <a:stretch>
                  <a:fillRect l="-765" t="-1186" b="-2767"/>
                </a:stretch>
              </a:blipFill>
            </p:spPr>
            <p:txBody>
              <a:bodyPr/>
              <a:lstStyle/>
              <a:p>
                <a:r>
                  <a:rPr lang="en-US">
                    <a:noFill/>
                  </a:rPr>
                  <a:t> </a:t>
                </a:r>
              </a:p>
            </p:txBody>
          </p:sp>
        </mc:Fallback>
      </mc:AlternateContent>
    </p:spTree>
    <p:extLst>
      <p:ext uri="{BB962C8B-B14F-4D97-AF65-F5344CB8AC3E}">
        <p14:creationId xmlns:p14="http://schemas.microsoft.com/office/powerpoint/2010/main" val="10227439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FB8111-AF79-AC40-826B-AE24447F84B3}"/>
              </a:ext>
            </a:extLst>
          </p:cNvPr>
          <p:cNvSpPr>
            <a:spLocks noGrp="1"/>
          </p:cNvSpPr>
          <p:nvPr>
            <p:ph type="title"/>
          </p:nvPr>
        </p:nvSpPr>
        <p:spPr>
          <a:xfrm>
            <a:off x="4999382" y="0"/>
            <a:ext cx="2898913" cy="1325563"/>
          </a:xfrm>
        </p:spPr>
        <p:txBody>
          <a:bodyPr/>
          <a:lstStyle/>
          <a:p>
            <a:r>
              <a:rPr lang="en-US" dirty="0">
                <a:latin typeface="Athelas" panose="02000503000000020003" pitchFamily="2" charset="77"/>
              </a:rPr>
              <a:t>Motivation</a:t>
            </a:r>
          </a:p>
        </p:txBody>
      </p:sp>
      <p:sp>
        <p:nvSpPr>
          <p:cNvPr id="3" name="Content Placeholder 2">
            <a:extLst>
              <a:ext uri="{FF2B5EF4-FFF2-40B4-BE49-F238E27FC236}">
                <a16:creationId xmlns:a16="http://schemas.microsoft.com/office/drawing/2014/main" id="{BF0AF252-1E0D-6143-B60C-EDD5B5977D83}"/>
              </a:ext>
            </a:extLst>
          </p:cNvPr>
          <p:cNvSpPr>
            <a:spLocks noGrp="1"/>
          </p:cNvSpPr>
          <p:nvPr>
            <p:ph idx="1"/>
          </p:nvPr>
        </p:nvSpPr>
        <p:spPr>
          <a:xfrm>
            <a:off x="838200" y="1316737"/>
            <a:ext cx="10515600" cy="3997385"/>
          </a:xfrm>
        </p:spPr>
        <p:txBody>
          <a:bodyPr>
            <a:normAutofit/>
          </a:bodyPr>
          <a:lstStyle/>
          <a:p>
            <a:pPr>
              <a:buFontTx/>
              <a:buChar char="-"/>
            </a:pPr>
            <a:r>
              <a:rPr lang="en-US" b="1" dirty="0">
                <a:latin typeface="Athelas" panose="02000503000000020003" pitchFamily="2" charset="77"/>
              </a:rPr>
              <a:t>Robert 1996, 2004, 2012, 2017: </a:t>
            </a:r>
            <a:r>
              <a:rPr lang="en-US" dirty="0">
                <a:latin typeface="Athelas" panose="02000503000000020003" pitchFamily="2" charset="77"/>
              </a:rPr>
              <a:t>Question Under Discussion</a:t>
            </a:r>
          </a:p>
          <a:p>
            <a:pPr lvl="1">
              <a:buFontTx/>
              <a:buChar char="-"/>
            </a:pPr>
            <a:r>
              <a:rPr lang="en-US" dirty="0">
                <a:latin typeface="Athelas" panose="02000503000000020003" pitchFamily="2" charset="77"/>
              </a:rPr>
              <a:t>questions that discourse participants are trying to resolve at a given point</a:t>
            </a:r>
          </a:p>
          <a:p>
            <a:pPr lvl="1">
              <a:buFontTx/>
              <a:buChar char="-"/>
            </a:pPr>
            <a:r>
              <a:rPr lang="en-US" dirty="0">
                <a:latin typeface="Athelas" panose="02000503000000020003" pitchFamily="2" charset="77"/>
              </a:rPr>
              <a:t>example:</a:t>
            </a:r>
          </a:p>
          <a:p>
            <a:pPr lvl="1">
              <a:buFontTx/>
              <a:buChar char="-"/>
            </a:pPr>
            <a:endParaRPr lang="en-US" sz="1200" dirty="0">
              <a:latin typeface="Athelas" panose="02000503000000020003" pitchFamily="2" charset="77"/>
            </a:endParaRPr>
          </a:p>
          <a:p>
            <a:pPr marL="457200" lvl="1" indent="0">
              <a:buNone/>
            </a:pPr>
            <a:r>
              <a:rPr lang="en-US" sz="2000" dirty="0">
                <a:latin typeface="Athelas" panose="02000503000000020003" pitchFamily="2" charset="77"/>
              </a:rPr>
              <a:t>	(a) Are all of their documents forgeries?</a:t>
            </a:r>
          </a:p>
          <a:p>
            <a:pPr marL="457200" lvl="1" indent="0">
              <a:buNone/>
            </a:pPr>
            <a:r>
              <a:rPr lang="en-US" sz="2000" dirty="0">
                <a:latin typeface="Athelas" panose="02000503000000020003" pitchFamily="2" charset="77"/>
              </a:rPr>
              <a:t>	      Some of their documents are forgeries.</a:t>
            </a:r>
          </a:p>
          <a:p>
            <a:pPr marL="457200" lvl="1" indent="0">
              <a:buNone/>
            </a:pPr>
            <a:endParaRPr lang="en-US" sz="1600" dirty="0">
              <a:latin typeface="Athelas" panose="02000503000000020003" pitchFamily="2" charset="77"/>
            </a:endParaRPr>
          </a:p>
          <a:p>
            <a:pPr marL="457200" lvl="1" indent="0">
              <a:buNone/>
            </a:pPr>
            <a:r>
              <a:rPr lang="en-US" sz="2000" dirty="0">
                <a:latin typeface="Athelas" panose="02000503000000020003" pitchFamily="2" charset="77"/>
              </a:rPr>
              <a:t>	(b) Is there any evidence against them?</a:t>
            </a:r>
          </a:p>
          <a:p>
            <a:pPr marL="457200" lvl="1" indent="0">
              <a:buNone/>
            </a:pPr>
            <a:r>
              <a:rPr lang="en-US" sz="2000" dirty="0">
                <a:latin typeface="Athelas" panose="02000503000000020003" pitchFamily="2" charset="77"/>
              </a:rPr>
              <a:t>	      Some of their documents are forgeries.</a:t>
            </a:r>
          </a:p>
        </p:txBody>
      </p:sp>
      <p:cxnSp>
        <p:nvCxnSpPr>
          <p:cNvPr id="4" name="Straight Connector 3">
            <a:extLst>
              <a:ext uri="{FF2B5EF4-FFF2-40B4-BE49-F238E27FC236}">
                <a16:creationId xmlns:a16="http://schemas.microsoft.com/office/drawing/2014/main" id="{51DB2FD8-4827-1F4F-B737-330472ECDD8C}"/>
              </a:ext>
            </a:extLst>
          </p:cNvPr>
          <p:cNvCxnSpPr>
            <a:cxnSpLocks/>
          </p:cNvCxnSpPr>
          <p:nvPr/>
        </p:nvCxnSpPr>
        <p:spPr>
          <a:xfrm>
            <a:off x="6645110" y="3056506"/>
            <a:ext cx="527835" cy="0"/>
          </a:xfrm>
          <a:prstGeom prst="line">
            <a:avLst/>
          </a:prstGeom>
          <a:ln w="60325">
            <a:solidFill>
              <a:schemeClr val="tx1"/>
            </a:solidFill>
            <a:tailEnd type="stealth"/>
          </a:ln>
        </p:spPr>
        <p:style>
          <a:lnRef idx="1">
            <a:schemeClr val="accent1"/>
          </a:lnRef>
          <a:fillRef idx="0">
            <a:schemeClr val="accent1"/>
          </a:fillRef>
          <a:effectRef idx="0">
            <a:schemeClr val="accent1"/>
          </a:effectRef>
          <a:fontRef idx="minor">
            <a:schemeClr val="tx1"/>
          </a:fontRef>
        </p:style>
      </p:cxnSp>
      <p:cxnSp>
        <p:nvCxnSpPr>
          <p:cNvPr id="5" name="Straight Connector 4">
            <a:extLst>
              <a:ext uri="{FF2B5EF4-FFF2-40B4-BE49-F238E27FC236}">
                <a16:creationId xmlns:a16="http://schemas.microsoft.com/office/drawing/2014/main" id="{E61520F2-D877-C445-B28E-E22BF09524BE}"/>
              </a:ext>
            </a:extLst>
          </p:cNvPr>
          <p:cNvCxnSpPr>
            <a:cxnSpLocks/>
          </p:cNvCxnSpPr>
          <p:nvPr/>
        </p:nvCxnSpPr>
        <p:spPr>
          <a:xfrm>
            <a:off x="6645110" y="4000649"/>
            <a:ext cx="527835" cy="0"/>
          </a:xfrm>
          <a:prstGeom prst="line">
            <a:avLst/>
          </a:prstGeom>
          <a:ln w="60325">
            <a:solidFill>
              <a:schemeClr val="tx1"/>
            </a:solidFill>
            <a:tailEnd type="stealth"/>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392C8222-C010-CB44-AD30-C52E66192657}"/>
              </a:ext>
            </a:extLst>
          </p:cNvPr>
          <p:cNvSpPr txBox="1"/>
          <p:nvPr/>
        </p:nvSpPr>
        <p:spPr>
          <a:xfrm>
            <a:off x="7325789" y="2871840"/>
            <a:ext cx="3958199" cy="369332"/>
          </a:xfrm>
          <a:prstGeom prst="rect">
            <a:avLst/>
          </a:prstGeom>
          <a:noFill/>
        </p:spPr>
        <p:txBody>
          <a:bodyPr wrap="none" rtlCol="0">
            <a:spAutoFit/>
          </a:bodyPr>
          <a:lstStyle/>
          <a:p>
            <a:r>
              <a:rPr lang="en-US" dirty="0">
                <a:solidFill>
                  <a:srgbClr val="FF0000"/>
                </a:solidFill>
                <a:latin typeface="Athelas" panose="02000503000000020003" pitchFamily="2" charset="77"/>
              </a:rPr>
              <a:t>Not all of their documents are forgeries.</a:t>
            </a:r>
          </a:p>
        </p:txBody>
      </p:sp>
      <p:sp>
        <p:nvSpPr>
          <p:cNvPr id="10" name="TextBox 9">
            <a:extLst>
              <a:ext uri="{FF2B5EF4-FFF2-40B4-BE49-F238E27FC236}">
                <a16:creationId xmlns:a16="http://schemas.microsoft.com/office/drawing/2014/main" id="{9467AA8D-A8CD-0145-B9DF-2F3DB7DB0E81}"/>
              </a:ext>
            </a:extLst>
          </p:cNvPr>
          <p:cNvSpPr txBox="1"/>
          <p:nvPr/>
        </p:nvSpPr>
        <p:spPr>
          <a:xfrm>
            <a:off x="7325789" y="3815982"/>
            <a:ext cx="4207121" cy="369332"/>
          </a:xfrm>
          <a:prstGeom prst="rect">
            <a:avLst/>
          </a:prstGeom>
          <a:noFill/>
        </p:spPr>
        <p:txBody>
          <a:bodyPr wrap="square" rtlCol="0">
            <a:spAutoFit/>
          </a:bodyPr>
          <a:lstStyle/>
          <a:p>
            <a:r>
              <a:rPr lang="en-US" dirty="0">
                <a:latin typeface="Athelas" panose="02000503000000020003" pitchFamily="2" charset="77"/>
              </a:rPr>
              <a:t>No scalar implicature?</a:t>
            </a:r>
          </a:p>
        </p:txBody>
      </p:sp>
    </p:spTree>
    <p:extLst>
      <p:ext uri="{BB962C8B-B14F-4D97-AF65-F5344CB8AC3E}">
        <p14:creationId xmlns:p14="http://schemas.microsoft.com/office/powerpoint/2010/main" val="22149911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6ABA7DC-3700-EB4D-8552-C929FEBA464A}"/>
              </a:ext>
            </a:extLst>
          </p:cNvPr>
          <p:cNvSpPr>
            <a:spLocks noGrp="1"/>
          </p:cNvSpPr>
          <p:nvPr>
            <p:ph idx="1"/>
          </p:nvPr>
        </p:nvSpPr>
        <p:spPr>
          <a:xfrm>
            <a:off x="930965" y="1325563"/>
            <a:ext cx="10515600" cy="4351338"/>
          </a:xfrm>
        </p:spPr>
        <p:txBody>
          <a:bodyPr/>
          <a:lstStyle/>
          <a:p>
            <a:r>
              <a:rPr lang="en-US" dirty="0">
                <a:latin typeface="Athelas" panose="02000503000000020003" pitchFamily="2" charset="77"/>
              </a:rPr>
              <a:t>“You got some of the gumballs”</a:t>
            </a:r>
          </a:p>
          <a:p>
            <a:pPr marL="0" indent="0">
              <a:buNone/>
            </a:pPr>
            <a:endParaRPr lang="en-US" sz="1800" dirty="0">
              <a:latin typeface="Athelas" panose="02000503000000020003" pitchFamily="2" charset="77"/>
            </a:endParaRPr>
          </a:p>
          <a:p>
            <a:pPr lvl="1">
              <a:buFontTx/>
              <a:buChar char="-"/>
            </a:pPr>
            <a:r>
              <a:rPr lang="en-US" sz="2000" dirty="0">
                <a:latin typeface="Athelas" panose="02000503000000020003" pitchFamily="2" charset="77"/>
              </a:rPr>
              <a:t>Did I get all of the gumballs?</a:t>
            </a:r>
          </a:p>
          <a:p>
            <a:pPr lvl="1">
              <a:buFontTx/>
              <a:buChar char="-"/>
            </a:pPr>
            <a:r>
              <a:rPr lang="en-US" sz="2000" dirty="0">
                <a:latin typeface="Athelas" panose="02000503000000020003" pitchFamily="2" charset="77"/>
              </a:rPr>
              <a:t>Did I get any of the gumballs?</a:t>
            </a:r>
          </a:p>
          <a:p>
            <a:pPr lvl="1">
              <a:buFontTx/>
              <a:buChar char="-"/>
            </a:pPr>
            <a:r>
              <a:rPr lang="en-US" sz="2000" dirty="0">
                <a:latin typeface="Athelas" panose="02000503000000020003" pitchFamily="2" charset="77"/>
              </a:rPr>
              <a:t>How many gumballs did I get?</a:t>
            </a:r>
          </a:p>
        </p:txBody>
      </p:sp>
      <p:sp>
        <p:nvSpPr>
          <p:cNvPr id="4" name="Title 1">
            <a:extLst>
              <a:ext uri="{FF2B5EF4-FFF2-40B4-BE49-F238E27FC236}">
                <a16:creationId xmlns:a16="http://schemas.microsoft.com/office/drawing/2014/main" id="{B9D66284-20E3-9842-8A0D-F2AFC8B01F73}"/>
              </a:ext>
            </a:extLst>
          </p:cNvPr>
          <p:cNvSpPr>
            <a:spLocks noGrp="1"/>
          </p:cNvSpPr>
          <p:nvPr>
            <p:ph type="title"/>
          </p:nvPr>
        </p:nvSpPr>
        <p:spPr>
          <a:xfrm>
            <a:off x="4999382" y="0"/>
            <a:ext cx="2898913" cy="1325563"/>
          </a:xfrm>
        </p:spPr>
        <p:txBody>
          <a:bodyPr/>
          <a:lstStyle/>
          <a:p>
            <a:r>
              <a:rPr lang="en-US" dirty="0">
                <a:latin typeface="Athelas" panose="02000503000000020003" pitchFamily="2" charset="77"/>
              </a:rPr>
              <a:t>Motivation</a:t>
            </a:r>
          </a:p>
        </p:txBody>
      </p:sp>
      <p:cxnSp>
        <p:nvCxnSpPr>
          <p:cNvPr id="5" name="Straight Connector 4">
            <a:extLst>
              <a:ext uri="{FF2B5EF4-FFF2-40B4-BE49-F238E27FC236}">
                <a16:creationId xmlns:a16="http://schemas.microsoft.com/office/drawing/2014/main" id="{B7CB54C5-BB6F-5A44-AB42-C90FAE2DCBEE}"/>
              </a:ext>
            </a:extLst>
          </p:cNvPr>
          <p:cNvCxnSpPr>
            <a:cxnSpLocks/>
          </p:cNvCxnSpPr>
          <p:nvPr/>
        </p:nvCxnSpPr>
        <p:spPr>
          <a:xfrm>
            <a:off x="4999382" y="2621427"/>
            <a:ext cx="527835" cy="0"/>
          </a:xfrm>
          <a:prstGeom prst="line">
            <a:avLst/>
          </a:prstGeom>
          <a:ln w="60325">
            <a:solidFill>
              <a:schemeClr val="tx1"/>
            </a:solidFill>
            <a:tailEnd type="stealth"/>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9396410-43DC-FF41-A011-F06AED5A9A0B}"/>
              </a:ext>
            </a:extLst>
          </p:cNvPr>
          <p:cNvSpPr txBox="1"/>
          <p:nvPr/>
        </p:nvSpPr>
        <p:spPr>
          <a:xfrm>
            <a:off x="5784972" y="2419179"/>
            <a:ext cx="2490041" cy="369332"/>
          </a:xfrm>
          <a:prstGeom prst="rect">
            <a:avLst/>
          </a:prstGeom>
          <a:noFill/>
        </p:spPr>
        <p:txBody>
          <a:bodyPr wrap="none" rtlCol="0">
            <a:spAutoFit/>
          </a:bodyPr>
          <a:lstStyle/>
          <a:p>
            <a:r>
              <a:rPr lang="en-US" dirty="0">
                <a:latin typeface="Athelas" panose="02000503000000020003" pitchFamily="2" charset="77"/>
              </a:rPr>
              <a:t>Uncertainty about QUD</a:t>
            </a:r>
          </a:p>
        </p:txBody>
      </p:sp>
      <p:cxnSp>
        <p:nvCxnSpPr>
          <p:cNvPr id="7" name="Straight Connector 6">
            <a:extLst>
              <a:ext uri="{FF2B5EF4-FFF2-40B4-BE49-F238E27FC236}">
                <a16:creationId xmlns:a16="http://schemas.microsoft.com/office/drawing/2014/main" id="{CD277D07-B1E7-F94A-B2A3-7D6D70286E81}"/>
              </a:ext>
            </a:extLst>
          </p:cNvPr>
          <p:cNvCxnSpPr>
            <a:cxnSpLocks/>
          </p:cNvCxnSpPr>
          <p:nvPr/>
        </p:nvCxnSpPr>
        <p:spPr>
          <a:xfrm>
            <a:off x="8491062" y="2621427"/>
            <a:ext cx="527835" cy="0"/>
          </a:xfrm>
          <a:prstGeom prst="line">
            <a:avLst/>
          </a:prstGeom>
          <a:ln w="60325">
            <a:solidFill>
              <a:schemeClr val="tx1"/>
            </a:solidFill>
            <a:tailEnd type="stealth"/>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457A72B6-FE06-7244-AA96-75BC71EA9E9F}"/>
              </a:ext>
            </a:extLst>
          </p:cNvPr>
          <p:cNvSpPr txBox="1"/>
          <p:nvPr/>
        </p:nvSpPr>
        <p:spPr>
          <a:xfrm>
            <a:off x="9018897" y="2419179"/>
            <a:ext cx="2176878" cy="369332"/>
          </a:xfrm>
          <a:prstGeom prst="rect">
            <a:avLst/>
          </a:prstGeom>
          <a:noFill/>
        </p:spPr>
        <p:txBody>
          <a:bodyPr wrap="none" rtlCol="0">
            <a:spAutoFit/>
          </a:bodyPr>
          <a:lstStyle/>
          <a:p>
            <a:r>
              <a:rPr lang="en-US" dirty="0">
                <a:latin typeface="Athelas" panose="02000503000000020003" pitchFamily="2" charset="77"/>
              </a:rPr>
              <a:t>Inconsistency results</a:t>
            </a:r>
          </a:p>
        </p:txBody>
      </p:sp>
      <p:sp>
        <p:nvSpPr>
          <p:cNvPr id="10" name="Oval 9">
            <a:extLst>
              <a:ext uri="{FF2B5EF4-FFF2-40B4-BE49-F238E27FC236}">
                <a16:creationId xmlns:a16="http://schemas.microsoft.com/office/drawing/2014/main" id="{1747C847-7C17-204B-880D-ECB427A437E5}"/>
              </a:ext>
            </a:extLst>
          </p:cNvPr>
          <p:cNvSpPr/>
          <p:nvPr/>
        </p:nvSpPr>
        <p:spPr>
          <a:xfrm>
            <a:off x="5640259" y="1860895"/>
            <a:ext cx="2767013" cy="148590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8120C3FB-8DE6-1346-8F8C-7CFF1707F50D}"/>
              </a:ext>
            </a:extLst>
          </p:cNvPr>
          <p:cNvSpPr txBox="1"/>
          <p:nvPr/>
        </p:nvSpPr>
        <p:spPr>
          <a:xfrm>
            <a:off x="4649877" y="3549043"/>
            <a:ext cx="4747775" cy="400110"/>
          </a:xfrm>
          <a:prstGeom prst="rect">
            <a:avLst/>
          </a:prstGeom>
          <a:noFill/>
        </p:spPr>
        <p:txBody>
          <a:bodyPr wrap="none" rtlCol="0">
            <a:spAutoFit/>
          </a:bodyPr>
          <a:lstStyle/>
          <a:p>
            <a:r>
              <a:rPr lang="en-US" sz="2000" b="1" dirty="0">
                <a:solidFill>
                  <a:srgbClr val="FF0000"/>
                </a:solidFill>
                <a:latin typeface="Athelas" panose="02000503000000020003" pitchFamily="2" charset="77"/>
              </a:rPr>
              <a:t>implicitly establish QUD with cover story</a:t>
            </a:r>
          </a:p>
        </p:txBody>
      </p:sp>
      <p:sp>
        <p:nvSpPr>
          <p:cNvPr id="12" name="TextBox 11">
            <a:extLst>
              <a:ext uri="{FF2B5EF4-FFF2-40B4-BE49-F238E27FC236}">
                <a16:creationId xmlns:a16="http://schemas.microsoft.com/office/drawing/2014/main" id="{032A715E-30C7-5747-8A47-02A371B2441A}"/>
              </a:ext>
            </a:extLst>
          </p:cNvPr>
          <p:cNvSpPr txBox="1"/>
          <p:nvPr/>
        </p:nvSpPr>
        <p:spPr>
          <a:xfrm>
            <a:off x="930965" y="4804501"/>
            <a:ext cx="5335485" cy="1323439"/>
          </a:xfrm>
          <a:prstGeom prst="rect">
            <a:avLst/>
          </a:prstGeom>
          <a:noFill/>
          <a:ln>
            <a:solidFill>
              <a:schemeClr val="tx1"/>
            </a:solidFill>
          </a:ln>
        </p:spPr>
        <p:txBody>
          <a:bodyPr wrap="square" rtlCol="0">
            <a:spAutoFit/>
          </a:bodyPr>
          <a:lstStyle/>
          <a:p>
            <a:r>
              <a:rPr lang="en-US" sz="2000" dirty="0">
                <a:latin typeface="Athelas" panose="02000503000000020003" pitchFamily="2" charset="77"/>
              </a:rPr>
              <a:t>Does the relevance of the stronger alternative to a weak scalar item, manipulated by the implicit QUD, affect the rate of scalar implicatures and the speed of scalar implicature processing?</a:t>
            </a:r>
          </a:p>
        </p:txBody>
      </p:sp>
      <p:sp>
        <p:nvSpPr>
          <p:cNvPr id="14" name="TextBox 13">
            <a:extLst>
              <a:ext uri="{FF2B5EF4-FFF2-40B4-BE49-F238E27FC236}">
                <a16:creationId xmlns:a16="http://schemas.microsoft.com/office/drawing/2014/main" id="{62F962CC-C89D-074F-AE56-7B197CE299D7}"/>
              </a:ext>
            </a:extLst>
          </p:cNvPr>
          <p:cNvSpPr txBox="1"/>
          <p:nvPr/>
        </p:nvSpPr>
        <p:spPr>
          <a:xfrm>
            <a:off x="930965" y="4290175"/>
            <a:ext cx="2993384" cy="523220"/>
          </a:xfrm>
          <a:prstGeom prst="rect">
            <a:avLst/>
          </a:prstGeom>
          <a:noFill/>
        </p:spPr>
        <p:txBody>
          <a:bodyPr wrap="none" rtlCol="0">
            <a:spAutoFit/>
          </a:bodyPr>
          <a:lstStyle/>
          <a:p>
            <a:r>
              <a:rPr lang="en-US" sz="2800" dirty="0">
                <a:latin typeface="Athelas" panose="02000503000000020003" pitchFamily="2" charset="77"/>
              </a:rPr>
              <a:t>Research Question</a:t>
            </a:r>
          </a:p>
        </p:txBody>
      </p:sp>
      <p:sp>
        <p:nvSpPr>
          <p:cNvPr id="15" name="TextBox 14">
            <a:extLst>
              <a:ext uri="{FF2B5EF4-FFF2-40B4-BE49-F238E27FC236}">
                <a16:creationId xmlns:a16="http://schemas.microsoft.com/office/drawing/2014/main" id="{E2C0B9B3-07B4-114D-BCD5-5787A0604A44}"/>
              </a:ext>
            </a:extLst>
          </p:cNvPr>
          <p:cNvSpPr txBox="1"/>
          <p:nvPr/>
        </p:nvSpPr>
        <p:spPr>
          <a:xfrm>
            <a:off x="6337546" y="4798013"/>
            <a:ext cx="5065121" cy="1261884"/>
          </a:xfrm>
          <a:prstGeom prst="rect">
            <a:avLst/>
          </a:prstGeom>
          <a:noFill/>
          <a:ln>
            <a:solidFill>
              <a:schemeClr val="tx1"/>
            </a:solidFill>
          </a:ln>
        </p:spPr>
        <p:txBody>
          <a:bodyPr wrap="square" rtlCol="0">
            <a:spAutoFit/>
          </a:bodyPr>
          <a:lstStyle/>
          <a:p>
            <a:r>
              <a:rPr lang="en-US" sz="2800" dirty="0">
                <a:latin typeface="Athelas" panose="02000503000000020003" pitchFamily="2" charset="77"/>
              </a:rPr>
              <a:t>- </a:t>
            </a:r>
            <a:r>
              <a:rPr lang="en-US" sz="2400" dirty="0">
                <a:latin typeface="Athelas" panose="02000503000000020003" pitchFamily="2" charset="77"/>
              </a:rPr>
              <a:t>Relevance of alternative</a:t>
            </a:r>
          </a:p>
          <a:p>
            <a:r>
              <a:rPr lang="en-US" sz="2400" dirty="0">
                <a:latin typeface="Athelas" panose="02000503000000020003" pitchFamily="2" charset="77"/>
              </a:rPr>
              <a:t>- Pragmatic responses</a:t>
            </a:r>
          </a:p>
          <a:p>
            <a:r>
              <a:rPr lang="en-US" sz="2400" dirty="0">
                <a:latin typeface="Athelas" panose="02000503000000020003" pitchFamily="2" charset="77"/>
              </a:rPr>
              <a:t>- Speed of pragmatic processing</a:t>
            </a:r>
          </a:p>
        </p:txBody>
      </p:sp>
      <p:sp>
        <p:nvSpPr>
          <p:cNvPr id="16" name="TextBox 15">
            <a:extLst>
              <a:ext uri="{FF2B5EF4-FFF2-40B4-BE49-F238E27FC236}">
                <a16:creationId xmlns:a16="http://schemas.microsoft.com/office/drawing/2014/main" id="{6422AB37-7AEB-F044-80B2-8E81E807C0B8}"/>
              </a:ext>
            </a:extLst>
          </p:cNvPr>
          <p:cNvSpPr txBox="1"/>
          <p:nvPr/>
        </p:nvSpPr>
        <p:spPr>
          <a:xfrm>
            <a:off x="6315197" y="4290175"/>
            <a:ext cx="1869423" cy="523220"/>
          </a:xfrm>
          <a:prstGeom prst="rect">
            <a:avLst/>
          </a:prstGeom>
          <a:noFill/>
        </p:spPr>
        <p:txBody>
          <a:bodyPr wrap="none" rtlCol="0">
            <a:spAutoFit/>
          </a:bodyPr>
          <a:lstStyle/>
          <a:p>
            <a:r>
              <a:rPr lang="en-US" sz="2800" dirty="0">
                <a:latin typeface="Athelas" panose="02000503000000020003" pitchFamily="2" charset="77"/>
              </a:rPr>
              <a:t>Hypothesis</a:t>
            </a:r>
          </a:p>
        </p:txBody>
      </p:sp>
      <p:cxnSp>
        <p:nvCxnSpPr>
          <p:cNvPr id="17" name="Straight Connector 16">
            <a:extLst>
              <a:ext uri="{FF2B5EF4-FFF2-40B4-BE49-F238E27FC236}">
                <a16:creationId xmlns:a16="http://schemas.microsoft.com/office/drawing/2014/main" id="{044387F3-8166-734B-94C1-E788BEAC1752}"/>
              </a:ext>
            </a:extLst>
          </p:cNvPr>
          <p:cNvCxnSpPr>
            <a:cxnSpLocks/>
          </p:cNvCxnSpPr>
          <p:nvPr/>
        </p:nvCxnSpPr>
        <p:spPr>
          <a:xfrm flipV="1">
            <a:off x="9830178" y="4850454"/>
            <a:ext cx="0" cy="355606"/>
          </a:xfrm>
          <a:prstGeom prst="line">
            <a:avLst/>
          </a:prstGeom>
          <a:ln w="60325">
            <a:solidFill>
              <a:schemeClr val="tx1"/>
            </a:solidFill>
            <a:tailEnd type="stealth"/>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F83B4D1D-4C31-B548-9F10-86B45DB27392}"/>
              </a:ext>
            </a:extLst>
          </p:cNvPr>
          <p:cNvCxnSpPr>
            <a:cxnSpLocks/>
          </p:cNvCxnSpPr>
          <p:nvPr/>
        </p:nvCxnSpPr>
        <p:spPr>
          <a:xfrm flipV="1">
            <a:off x="9397652" y="5206060"/>
            <a:ext cx="0" cy="355606"/>
          </a:xfrm>
          <a:prstGeom prst="line">
            <a:avLst/>
          </a:prstGeom>
          <a:ln w="60325">
            <a:solidFill>
              <a:schemeClr val="tx1"/>
            </a:solidFill>
            <a:tailEnd type="stealth"/>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E864D8A-FCB7-7D45-A331-95AB97986CF4}"/>
              </a:ext>
            </a:extLst>
          </p:cNvPr>
          <p:cNvCxnSpPr>
            <a:cxnSpLocks/>
          </p:cNvCxnSpPr>
          <p:nvPr/>
        </p:nvCxnSpPr>
        <p:spPr>
          <a:xfrm flipV="1">
            <a:off x="10548505" y="5561666"/>
            <a:ext cx="0" cy="355606"/>
          </a:xfrm>
          <a:prstGeom prst="line">
            <a:avLst/>
          </a:prstGeom>
          <a:ln w="60325">
            <a:solidFill>
              <a:schemeClr val="tx1"/>
            </a:solidFill>
            <a:tailEnd type="stealt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661577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CAE17B-9B26-F543-8989-1E4A1A4A8237}"/>
              </a:ext>
            </a:extLst>
          </p:cNvPr>
          <p:cNvSpPr>
            <a:spLocks noGrp="1"/>
          </p:cNvSpPr>
          <p:nvPr>
            <p:ph type="title"/>
          </p:nvPr>
        </p:nvSpPr>
        <p:spPr>
          <a:xfrm>
            <a:off x="384313" y="325368"/>
            <a:ext cx="11476383" cy="1325563"/>
          </a:xfrm>
        </p:spPr>
        <p:txBody>
          <a:bodyPr>
            <a:normAutofit/>
          </a:bodyPr>
          <a:lstStyle/>
          <a:p>
            <a:pPr algn="ctr"/>
            <a:r>
              <a:rPr lang="en-US" dirty="0">
                <a:latin typeface="Athelas" panose="02000503000000020003" pitchFamily="2" charset="77"/>
              </a:rPr>
              <a:t>Replicated study:</a:t>
            </a:r>
            <a:br>
              <a:rPr lang="en-US" dirty="0">
                <a:latin typeface="Athelas" panose="02000503000000020003" pitchFamily="2" charset="77"/>
              </a:rPr>
            </a:br>
            <a:r>
              <a:rPr lang="en-US" sz="2700" dirty="0">
                <a:latin typeface="Athelas" panose="02000503000000020003" pitchFamily="2" charset="77"/>
              </a:rPr>
              <a:t>manipulating the relevance of the stronger alternative in the gumball paradigm</a:t>
            </a:r>
          </a:p>
        </p:txBody>
      </p:sp>
      <p:sp>
        <p:nvSpPr>
          <p:cNvPr id="3" name="Content Placeholder 2">
            <a:extLst>
              <a:ext uri="{FF2B5EF4-FFF2-40B4-BE49-F238E27FC236}">
                <a16:creationId xmlns:a16="http://schemas.microsoft.com/office/drawing/2014/main" id="{3A0EF8ED-DAE9-E04A-B5EB-F3AD83214DC0}"/>
              </a:ext>
            </a:extLst>
          </p:cNvPr>
          <p:cNvSpPr>
            <a:spLocks noGrp="1"/>
          </p:cNvSpPr>
          <p:nvPr>
            <p:ph idx="1"/>
          </p:nvPr>
        </p:nvSpPr>
        <p:spPr>
          <a:xfrm>
            <a:off x="838200" y="1825625"/>
            <a:ext cx="10624930" cy="4654688"/>
          </a:xfrm>
        </p:spPr>
        <p:txBody>
          <a:bodyPr>
            <a:normAutofit/>
          </a:bodyPr>
          <a:lstStyle/>
          <a:p>
            <a:pPr marL="0" indent="0">
              <a:buNone/>
            </a:pPr>
            <a:r>
              <a:rPr lang="en-US" b="1" dirty="0">
                <a:latin typeface="Athelas" panose="02000503000000020003" pitchFamily="2" charset="77"/>
              </a:rPr>
              <a:t>Cover story:</a:t>
            </a:r>
          </a:p>
          <a:p>
            <a:pPr marL="0" indent="0">
              <a:buNone/>
            </a:pPr>
            <a:r>
              <a:rPr lang="en-US" dirty="0">
                <a:latin typeface="Athelas" panose="02000503000000020003" pitchFamily="2" charset="77"/>
              </a:rPr>
              <a:t>	 “</a:t>
            </a:r>
            <a:r>
              <a:rPr lang="en-US" sz="2400" dirty="0">
                <a:latin typeface="Athelas" panose="02000503000000020003" pitchFamily="2" charset="77"/>
              </a:rPr>
              <a:t>You are testing a raw of gumball machines and you tell the store worker whether you agree or disagree with statements. ”</a:t>
            </a:r>
          </a:p>
          <a:p>
            <a:pPr marL="0" indent="0">
              <a:buNone/>
            </a:pPr>
            <a:endParaRPr lang="en-US" sz="1400" dirty="0">
              <a:latin typeface="Athelas" panose="02000503000000020003" pitchFamily="2" charset="77"/>
            </a:endParaRPr>
          </a:p>
          <a:p>
            <a:pPr marL="514350" indent="-514350">
              <a:buAutoNum type="alphaLcParenBoth"/>
            </a:pPr>
            <a:r>
              <a:rPr lang="en-US" sz="2400" dirty="0">
                <a:latin typeface="Athelas" panose="02000503000000020003" pitchFamily="2" charset="77"/>
              </a:rPr>
              <a:t>“ </a:t>
            </a:r>
            <a:r>
              <a:rPr lang="en-US" sz="2400" dirty="0">
                <a:latin typeface="Athelas" panose="02000503000000020003" pitchFamily="2" charset="77"/>
                <a:sym typeface="Wingdings" pitchFamily="2" charset="2"/>
              </a:rPr>
              <a:t>Worker will be fired if the machine is empty.</a:t>
            </a:r>
            <a:r>
              <a:rPr lang="en-US" sz="2400" dirty="0">
                <a:latin typeface="Athelas" panose="02000503000000020003" pitchFamily="2" charset="77"/>
              </a:rPr>
              <a:t> ”</a:t>
            </a:r>
            <a:endParaRPr lang="en-US" sz="2400" dirty="0">
              <a:latin typeface="Athelas" panose="02000503000000020003" pitchFamily="2" charset="77"/>
              <a:sym typeface="Wingdings" pitchFamily="2" charset="2"/>
            </a:endParaRPr>
          </a:p>
          <a:p>
            <a:pPr marL="457200" lvl="1" indent="0">
              <a:buNone/>
            </a:pPr>
            <a:r>
              <a:rPr lang="en-US" dirty="0">
                <a:solidFill>
                  <a:srgbClr val="FF0000"/>
                </a:solidFill>
                <a:latin typeface="Athelas" panose="02000503000000020003" pitchFamily="2" charset="77"/>
              </a:rPr>
              <a:t>Did I get all of the gumballs? </a:t>
            </a:r>
            <a:r>
              <a:rPr lang="en-US" dirty="0">
                <a:solidFill>
                  <a:srgbClr val="FF0000"/>
                </a:solidFill>
                <a:latin typeface="Athelas" panose="02000503000000020003" pitchFamily="2" charset="77"/>
                <a:sym typeface="Wingdings" pitchFamily="2" charset="2"/>
              </a:rPr>
              <a:t> </a:t>
            </a:r>
            <a:r>
              <a:rPr lang="en-US" b="1" dirty="0">
                <a:solidFill>
                  <a:srgbClr val="FF0000"/>
                </a:solidFill>
                <a:latin typeface="Athelas" panose="02000503000000020003" pitchFamily="2" charset="77"/>
                <a:sym typeface="Wingdings" pitchFamily="2" charset="2"/>
              </a:rPr>
              <a:t>relevant condition</a:t>
            </a:r>
          </a:p>
          <a:p>
            <a:pPr marL="457200" lvl="1" indent="0">
              <a:buNone/>
            </a:pPr>
            <a:endParaRPr lang="en-US" sz="1600" b="1" dirty="0">
              <a:latin typeface="Athelas" panose="02000503000000020003" pitchFamily="2" charset="77"/>
              <a:sym typeface="Wingdings" pitchFamily="2" charset="2"/>
            </a:endParaRPr>
          </a:p>
          <a:p>
            <a:pPr marL="514350" indent="-514350">
              <a:buFont typeface="Arial" panose="020B0604020202020204" pitchFamily="34" charset="0"/>
              <a:buAutoNum type="alphaLcParenBoth"/>
            </a:pPr>
            <a:r>
              <a:rPr lang="en-US" sz="2400" dirty="0">
                <a:latin typeface="Athelas" panose="02000503000000020003" pitchFamily="2" charset="77"/>
              </a:rPr>
              <a:t>“ </a:t>
            </a:r>
            <a:r>
              <a:rPr lang="en-US" sz="2400" dirty="0">
                <a:latin typeface="Athelas" panose="02000503000000020003" pitchFamily="2" charset="77"/>
                <a:sym typeface="Wingdings" pitchFamily="2" charset="2"/>
              </a:rPr>
              <a:t>Worker will be fired if the machine is jammed and doesn’t deliver gumballs. </a:t>
            </a:r>
            <a:r>
              <a:rPr lang="en-US" sz="2400" dirty="0">
                <a:latin typeface="Athelas" panose="02000503000000020003" pitchFamily="2" charset="77"/>
              </a:rPr>
              <a:t>”</a:t>
            </a:r>
            <a:endParaRPr lang="en-US" sz="2400" dirty="0">
              <a:latin typeface="Athelas" panose="02000503000000020003" pitchFamily="2" charset="77"/>
              <a:sym typeface="Wingdings" pitchFamily="2" charset="2"/>
            </a:endParaRPr>
          </a:p>
          <a:p>
            <a:pPr marL="457200" lvl="1" indent="0">
              <a:buNone/>
            </a:pPr>
            <a:r>
              <a:rPr lang="en-US" dirty="0">
                <a:solidFill>
                  <a:srgbClr val="FF0000"/>
                </a:solidFill>
                <a:latin typeface="Athelas" panose="02000503000000020003" pitchFamily="2" charset="77"/>
                <a:sym typeface="Wingdings" pitchFamily="2" charset="2"/>
              </a:rPr>
              <a:t>Did I get none of the gumballs?  </a:t>
            </a:r>
            <a:r>
              <a:rPr lang="en-US" b="1" dirty="0">
                <a:solidFill>
                  <a:srgbClr val="FF0000"/>
                </a:solidFill>
                <a:latin typeface="Athelas" panose="02000503000000020003" pitchFamily="2" charset="77"/>
                <a:sym typeface="Wingdings" pitchFamily="2" charset="2"/>
              </a:rPr>
              <a:t>less relevant condition</a:t>
            </a:r>
          </a:p>
        </p:txBody>
      </p:sp>
    </p:spTree>
    <p:extLst>
      <p:ext uri="{BB962C8B-B14F-4D97-AF65-F5344CB8AC3E}">
        <p14:creationId xmlns:p14="http://schemas.microsoft.com/office/powerpoint/2010/main" val="2736334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AD042C3-0D65-FA4D-B7E3-0AFC6BBF7238}"/>
              </a:ext>
            </a:extLst>
          </p:cNvPr>
          <p:cNvPicPr>
            <a:picLocks noChangeAspect="1"/>
          </p:cNvPicPr>
          <p:nvPr/>
        </p:nvPicPr>
        <p:blipFill>
          <a:blip r:embed="rId3"/>
          <a:stretch>
            <a:fillRect/>
          </a:stretch>
        </p:blipFill>
        <p:spPr>
          <a:xfrm>
            <a:off x="7719221" y="1520051"/>
            <a:ext cx="4202202" cy="2090902"/>
          </a:xfrm>
          <a:prstGeom prst="rect">
            <a:avLst/>
          </a:prstGeom>
        </p:spPr>
      </p:pic>
      <p:sp>
        <p:nvSpPr>
          <p:cNvPr id="7" name="Title 1">
            <a:extLst>
              <a:ext uri="{FF2B5EF4-FFF2-40B4-BE49-F238E27FC236}">
                <a16:creationId xmlns:a16="http://schemas.microsoft.com/office/drawing/2014/main" id="{652E7F30-60F2-764C-9F3D-CDFE64C4533F}"/>
              </a:ext>
            </a:extLst>
          </p:cNvPr>
          <p:cNvSpPr>
            <a:spLocks noGrp="1"/>
          </p:cNvSpPr>
          <p:nvPr>
            <p:ph type="title"/>
          </p:nvPr>
        </p:nvSpPr>
        <p:spPr>
          <a:xfrm>
            <a:off x="5074255" y="194489"/>
            <a:ext cx="2753039" cy="1325563"/>
          </a:xfrm>
        </p:spPr>
        <p:txBody>
          <a:bodyPr>
            <a:normAutofit/>
          </a:bodyPr>
          <a:lstStyle/>
          <a:p>
            <a:pPr algn="ctr"/>
            <a:r>
              <a:rPr lang="en-US" dirty="0">
                <a:latin typeface="Athelas" panose="02000503000000020003" pitchFamily="2" charset="77"/>
              </a:rPr>
              <a:t>Methods</a:t>
            </a:r>
            <a:endParaRPr lang="en-US" sz="2700" dirty="0">
              <a:latin typeface="Athelas" panose="02000503000000020003" pitchFamily="2" charset="77"/>
            </a:endParaRPr>
          </a:p>
        </p:txBody>
      </p:sp>
      <p:sp>
        <p:nvSpPr>
          <p:cNvPr id="8" name="TextBox 7">
            <a:extLst>
              <a:ext uri="{FF2B5EF4-FFF2-40B4-BE49-F238E27FC236}">
                <a16:creationId xmlns:a16="http://schemas.microsoft.com/office/drawing/2014/main" id="{D9FAD806-526B-9F44-9667-12D0D9BB7068}"/>
              </a:ext>
            </a:extLst>
          </p:cNvPr>
          <p:cNvSpPr txBox="1"/>
          <p:nvPr/>
        </p:nvSpPr>
        <p:spPr>
          <a:xfrm>
            <a:off x="534286" y="4106592"/>
            <a:ext cx="2731666" cy="1661993"/>
          </a:xfrm>
          <a:prstGeom prst="rect">
            <a:avLst/>
          </a:prstGeom>
          <a:noFill/>
        </p:spPr>
        <p:txBody>
          <a:bodyPr wrap="square" rtlCol="0">
            <a:spAutoFit/>
          </a:bodyPr>
          <a:lstStyle/>
          <a:p>
            <a:pPr marL="285750" indent="-285750">
              <a:buFontTx/>
              <a:buChar char="-"/>
            </a:pPr>
            <a:r>
              <a:rPr lang="en-US" dirty="0">
                <a:latin typeface="Athelas" panose="02000503000000020003" pitchFamily="2" charset="77"/>
              </a:rPr>
              <a:t>exclusions:</a:t>
            </a:r>
          </a:p>
          <a:p>
            <a:pPr marL="742950" lvl="1" indent="-285750">
              <a:buFontTx/>
              <a:buChar char="-"/>
            </a:pPr>
            <a:r>
              <a:rPr lang="en-US" sz="1200" dirty="0">
                <a:latin typeface="Athelas" panose="02000503000000020003" pitchFamily="2" charset="77"/>
              </a:rPr>
              <a:t>1 </a:t>
            </a:r>
            <a:r>
              <a:rPr lang="en-US" sz="1200" dirty="0" err="1">
                <a:latin typeface="Athelas" panose="02000503000000020003" pitchFamily="2" charset="77"/>
              </a:rPr>
              <a:t>pt</a:t>
            </a:r>
            <a:r>
              <a:rPr lang="en-US" sz="1200" dirty="0">
                <a:latin typeface="Athelas" panose="02000503000000020003" pitchFamily="2" charset="77"/>
              </a:rPr>
              <a:t> </a:t>
            </a:r>
            <a:r>
              <a:rPr lang="en-US" sz="1200" dirty="0" err="1">
                <a:latin typeface="Athelas" panose="02000503000000020003" pitchFamily="2" charset="77"/>
              </a:rPr>
              <a:t>answererd</a:t>
            </a:r>
            <a:r>
              <a:rPr lang="en-US" sz="1200" dirty="0">
                <a:latin typeface="Athelas" panose="02000503000000020003" pitchFamily="2" charset="77"/>
              </a:rPr>
              <a:t> second comprehension </a:t>
            </a:r>
            <a:r>
              <a:rPr lang="en-US" sz="1200" dirty="0" err="1">
                <a:latin typeface="Athelas" panose="02000503000000020003" pitchFamily="2" charset="77"/>
              </a:rPr>
              <a:t>questin</a:t>
            </a:r>
            <a:r>
              <a:rPr lang="en-US" sz="1200" dirty="0">
                <a:latin typeface="Athelas" panose="02000503000000020003" pitchFamily="2" charset="77"/>
              </a:rPr>
              <a:t> wrong 5 times</a:t>
            </a:r>
          </a:p>
          <a:p>
            <a:pPr marL="742950" lvl="1" indent="-285750">
              <a:buFontTx/>
              <a:buChar char="-"/>
            </a:pPr>
            <a:r>
              <a:rPr lang="en-US" sz="1200" dirty="0">
                <a:latin typeface="Athelas" panose="02000503000000020003" pitchFamily="2" charset="77"/>
              </a:rPr>
              <a:t>14 </a:t>
            </a:r>
            <a:r>
              <a:rPr lang="en-US" sz="1200" dirty="0" err="1">
                <a:latin typeface="Athelas" panose="02000503000000020003" pitchFamily="2" charset="77"/>
              </a:rPr>
              <a:t>pt</a:t>
            </a:r>
            <a:r>
              <a:rPr lang="en-US" sz="1200" dirty="0">
                <a:latin typeface="Athelas" panose="02000503000000020003" pitchFamily="2" charset="77"/>
              </a:rPr>
              <a:t> because of </a:t>
            </a:r>
            <a:r>
              <a:rPr lang="en-US" sz="1200" dirty="0" err="1">
                <a:latin typeface="Athelas" panose="02000503000000020003" pitchFamily="2" charset="77"/>
              </a:rPr>
              <a:t>experimentor</a:t>
            </a:r>
            <a:r>
              <a:rPr lang="en-US" sz="1200" dirty="0">
                <a:latin typeface="Athelas" panose="02000503000000020003" pitchFamily="2" charset="77"/>
              </a:rPr>
              <a:t> error</a:t>
            </a:r>
          </a:p>
          <a:p>
            <a:pPr marL="742950" lvl="1" indent="-285750">
              <a:buFontTx/>
              <a:buChar char="-"/>
            </a:pPr>
            <a:r>
              <a:rPr lang="en-US" sz="1200" dirty="0">
                <a:latin typeface="Athelas" panose="02000503000000020003" pitchFamily="2" charset="77"/>
              </a:rPr>
              <a:t>exclusions:</a:t>
            </a:r>
            <a:endParaRPr lang="en-US" dirty="0">
              <a:latin typeface="Athelas" panose="02000503000000020003" pitchFamily="2" charset="77"/>
            </a:endParaRPr>
          </a:p>
          <a:p>
            <a:pPr marL="742950" lvl="1" indent="-285750">
              <a:buFontTx/>
              <a:buChar char="-"/>
            </a:pPr>
            <a:endParaRPr lang="en-US" sz="1200" dirty="0">
              <a:latin typeface="Athelas" panose="02000503000000020003" pitchFamily="2" charset="77"/>
            </a:endParaRPr>
          </a:p>
        </p:txBody>
      </p:sp>
      <p:sp>
        <p:nvSpPr>
          <p:cNvPr id="9" name="TextBox 8">
            <a:extLst>
              <a:ext uri="{FF2B5EF4-FFF2-40B4-BE49-F238E27FC236}">
                <a16:creationId xmlns:a16="http://schemas.microsoft.com/office/drawing/2014/main" id="{5C6EAEF3-B6C9-ED41-86F5-A7E44884AC3F}"/>
              </a:ext>
            </a:extLst>
          </p:cNvPr>
          <p:cNvSpPr txBox="1"/>
          <p:nvPr/>
        </p:nvSpPr>
        <p:spPr>
          <a:xfrm>
            <a:off x="9122794" y="1289219"/>
            <a:ext cx="1391920" cy="461665"/>
          </a:xfrm>
          <a:prstGeom prst="rect">
            <a:avLst/>
          </a:prstGeom>
          <a:noFill/>
        </p:spPr>
        <p:txBody>
          <a:bodyPr wrap="none" rtlCol="0">
            <a:spAutoFit/>
          </a:bodyPr>
          <a:lstStyle/>
          <a:p>
            <a:r>
              <a:rPr lang="en-US" sz="2400" dirty="0">
                <a:latin typeface="Athelas" panose="02000503000000020003" pitchFamily="2" charset="77"/>
              </a:rPr>
              <a:t>Materials</a:t>
            </a:r>
          </a:p>
        </p:txBody>
      </p:sp>
      <p:sp>
        <p:nvSpPr>
          <p:cNvPr id="10" name="TextBox 9">
            <a:extLst>
              <a:ext uri="{FF2B5EF4-FFF2-40B4-BE49-F238E27FC236}">
                <a16:creationId xmlns:a16="http://schemas.microsoft.com/office/drawing/2014/main" id="{E4EA555C-F566-484A-9A47-0003C9C14DC4}"/>
              </a:ext>
            </a:extLst>
          </p:cNvPr>
          <p:cNvSpPr txBox="1"/>
          <p:nvPr/>
        </p:nvSpPr>
        <p:spPr>
          <a:xfrm>
            <a:off x="1946800" y="1310680"/>
            <a:ext cx="1693990" cy="461665"/>
          </a:xfrm>
          <a:prstGeom prst="rect">
            <a:avLst/>
          </a:prstGeom>
          <a:noFill/>
        </p:spPr>
        <p:txBody>
          <a:bodyPr wrap="none" rtlCol="0">
            <a:spAutoFit/>
          </a:bodyPr>
          <a:lstStyle/>
          <a:p>
            <a:r>
              <a:rPr lang="en-US" sz="2400" dirty="0">
                <a:latin typeface="Athelas" panose="02000503000000020003" pitchFamily="2" charset="77"/>
              </a:rPr>
              <a:t>Participants</a:t>
            </a:r>
          </a:p>
        </p:txBody>
      </p:sp>
      <p:sp>
        <p:nvSpPr>
          <p:cNvPr id="11" name="TextBox 10">
            <a:extLst>
              <a:ext uri="{FF2B5EF4-FFF2-40B4-BE49-F238E27FC236}">
                <a16:creationId xmlns:a16="http://schemas.microsoft.com/office/drawing/2014/main" id="{5ED958DF-CE91-2040-8275-4530678BA4BA}"/>
              </a:ext>
            </a:extLst>
          </p:cNvPr>
          <p:cNvSpPr txBox="1"/>
          <p:nvPr/>
        </p:nvSpPr>
        <p:spPr>
          <a:xfrm>
            <a:off x="561603" y="1984711"/>
            <a:ext cx="1668790" cy="369332"/>
          </a:xfrm>
          <a:prstGeom prst="rect">
            <a:avLst/>
          </a:prstGeom>
          <a:noFill/>
        </p:spPr>
        <p:txBody>
          <a:bodyPr wrap="none" rtlCol="0">
            <a:spAutoFit/>
          </a:bodyPr>
          <a:lstStyle/>
          <a:p>
            <a:r>
              <a:rPr lang="en-US" b="1" dirty="0">
                <a:latin typeface="Athelas" panose="02000503000000020003" pitchFamily="2" charset="77"/>
              </a:rPr>
              <a:t>Original study:</a:t>
            </a:r>
          </a:p>
        </p:txBody>
      </p:sp>
      <p:sp>
        <p:nvSpPr>
          <p:cNvPr id="12" name="TextBox 11">
            <a:extLst>
              <a:ext uri="{FF2B5EF4-FFF2-40B4-BE49-F238E27FC236}">
                <a16:creationId xmlns:a16="http://schemas.microsoft.com/office/drawing/2014/main" id="{069812A4-8900-A74D-8071-DB1A4E912B5E}"/>
              </a:ext>
            </a:extLst>
          </p:cNvPr>
          <p:cNvSpPr txBox="1"/>
          <p:nvPr/>
        </p:nvSpPr>
        <p:spPr>
          <a:xfrm>
            <a:off x="3375081" y="1934461"/>
            <a:ext cx="1394164" cy="369332"/>
          </a:xfrm>
          <a:prstGeom prst="rect">
            <a:avLst/>
          </a:prstGeom>
          <a:noFill/>
        </p:spPr>
        <p:txBody>
          <a:bodyPr wrap="none" rtlCol="0">
            <a:spAutoFit/>
          </a:bodyPr>
          <a:lstStyle/>
          <a:p>
            <a:r>
              <a:rPr lang="en-US" b="1" dirty="0">
                <a:latin typeface="Athelas" panose="02000503000000020003" pitchFamily="2" charset="77"/>
              </a:rPr>
              <a:t>Replication:</a:t>
            </a:r>
          </a:p>
        </p:txBody>
      </p:sp>
      <p:sp>
        <p:nvSpPr>
          <p:cNvPr id="13" name="TextBox 12">
            <a:extLst>
              <a:ext uri="{FF2B5EF4-FFF2-40B4-BE49-F238E27FC236}">
                <a16:creationId xmlns:a16="http://schemas.microsoft.com/office/drawing/2014/main" id="{15F63CD1-1E2A-C442-9FBF-D73CBBF2536F}"/>
              </a:ext>
            </a:extLst>
          </p:cNvPr>
          <p:cNvSpPr txBox="1"/>
          <p:nvPr/>
        </p:nvSpPr>
        <p:spPr>
          <a:xfrm>
            <a:off x="530042" y="2350919"/>
            <a:ext cx="2627514" cy="1200329"/>
          </a:xfrm>
          <a:prstGeom prst="rect">
            <a:avLst/>
          </a:prstGeom>
          <a:noFill/>
        </p:spPr>
        <p:txBody>
          <a:bodyPr wrap="none" rtlCol="0">
            <a:spAutoFit/>
          </a:bodyPr>
          <a:lstStyle/>
          <a:p>
            <a:pPr marL="285750" indent="-285750">
              <a:buFontTx/>
              <a:buChar char="-"/>
            </a:pPr>
            <a:r>
              <a:rPr lang="en-US" dirty="0">
                <a:latin typeface="Athelas" panose="02000503000000020003" pitchFamily="2" charset="77"/>
              </a:rPr>
              <a:t>in lab</a:t>
            </a:r>
          </a:p>
          <a:p>
            <a:pPr marL="285750" indent="-285750">
              <a:buFontTx/>
              <a:buChar char="-"/>
            </a:pPr>
            <a:r>
              <a:rPr lang="en-US" dirty="0">
                <a:latin typeface="Athelas" panose="02000503000000020003" pitchFamily="2" charset="77"/>
              </a:rPr>
              <a:t>57 + 47 undergraduates</a:t>
            </a:r>
          </a:p>
          <a:p>
            <a:endParaRPr lang="en-US" dirty="0">
              <a:latin typeface="Athelas" panose="02000503000000020003" pitchFamily="2" charset="77"/>
            </a:endParaRPr>
          </a:p>
          <a:p>
            <a:endParaRPr lang="en-US" dirty="0">
              <a:latin typeface="Athelas" panose="02000503000000020003" pitchFamily="2" charset="77"/>
            </a:endParaRPr>
          </a:p>
        </p:txBody>
      </p:sp>
      <p:sp>
        <p:nvSpPr>
          <p:cNvPr id="14" name="TextBox 13">
            <a:extLst>
              <a:ext uri="{FF2B5EF4-FFF2-40B4-BE49-F238E27FC236}">
                <a16:creationId xmlns:a16="http://schemas.microsoft.com/office/drawing/2014/main" id="{FA5A2A85-CAFF-E348-AFD0-16690503E8F7}"/>
              </a:ext>
            </a:extLst>
          </p:cNvPr>
          <p:cNvSpPr txBox="1"/>
          <p:nvPr/>
        </p:nvSpPr>
        <p:spPr>
          <a:xfrm>
            <a:off x="3290411" y="2336744"/>
            <a:ext cx="2957669" cy="646331"/>
          </a:xfrm>
          <a:prstGeom prst="rect">
            <a:avLst/>
          </a:prstGeom>
          <a:noFill/>
        </p:spPr>
        <p:txBody>
          <a:bodyPr wrap="none" rtlCol="0">
            <a:spAutoFit/>
          </a:bodyPr>
          <a:lstStyle/>
          <a:p>
            <a:pPr marL="285750" indent="-285750">
              <a:buFontTx/>
              <a:buChar char="-"/>
            </a:pPr>
            <a:r>
              <a:rPr lang="en-US" dirty="0">
                <a:latin typeface="Athelas" panose="02000503000000020003" pitchFamily="2" charset="77"/>
              </a:rPr>
              <a:t>Amazon Mechanical Turk</a:t>
            </a:r>
          </a:p>
          <a:p>
            <a:pPr marL="285750" indent="-285750">
              <a:buFontTx/>
              <a:buChar char="-"/>
            </a:pPr>
            <a:r>
              <a:rPr lang="en-US" dirty="0">
                <a:latin typeface="Athelas" panose="02000503000000020003" pitchFamily="2" charset="77"/>
              </a:rPr>
              <a:t>150 participants</a:t>
            </a:r>
          </a:p>
        </p:txBody>
      </p:sp>
      <p:cxnSp>
        <p:nvCxnSpPr>
          <p:cNvPr id="16" name="Straight Connector 15">
            <a:extLst>
              <a:ext uri="{FF2B5EF4-FFF2-40B4-BE49-F238E27FC236}">
                <a16:creationId xmlns:a16="http://schemas.microsoft.com/office/drawing/2014/main" id="{970CEEC1-249F-A64E-84E6-6B62F73EFA61}"/>
              </a:ext>
            </a:extLst>
          </p:cNvPr>
          <p:cNvCxnSpPr>
            <a:cxnSpLocks/>
          </p:cNvCxnSpPr>
          <p:nvPr/>
        </p:nvCxnSpPr>
        <p:spPr>
          <a:xfrm flipV="1">
            <a:off x="1172514" y="3139781"/>
            <a:ext cx="223484" cy="354916"/>
          </a:xfrm>
          <a:prstGeom prst="line">
            <a:avLst/>
          </a:prstGeom>
          <a:ln w="38100">
            <a:solidFill>
              <a:schemeClr val="tx1"/>
            </a:solidFill>
            <a:headEnd type="triangl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79B23195-3DDB-6040-9C24-652143283DCC}"/>
              </a:ext>
            </a:extLst>
          </p:cNvPr>
          <p:cNvCxnSpPr>
            <a:cxnSpLocks/>
          </p:cNvCxnSpPr>
          <p:nvPr/>
        </p:nvCxnSpPr>
        <p:spPr>
          <a:xfrm flipH="1" flipV="1">
            <a:off x="2205468" y="3139783"/>
            <a:ext cx="199301" cy="354914"/>
          </a:xfrm>
          <a:prstGeom prst="line">
            <a:avLst/>
          </a:prstGeom>
          <a:ln w="38100">
            <a:solidFill>
              <a:schemeClr val="tx1"/>
            </a:solidFill>
            <a:headEnd type="triangl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D8B40B58-48E5-3546-9033-4A2A527AFBC8}"/>
              </a:ext>
            </a:extLst>
          </p:cNvPr>
          <p:cNvCxnSpPr>
            <a:cxnSpLocks/>
          </p:cNvCxnSpPr>
          <p:nvPr/>
        </p:nvCxnSpPr>
        <p:spPr>
          <a:xfrm flipV="1">
            <a:off x="1802937" y="3139781"/>
            <a:ext cx="1" cy="354916"/>
          </a:xfrm>
          <a:prstGeom prst="line">
            <a:avLst/>
          </a:prstGeom>
          <a:ln w="38100">
            <a:solidFill>
              <a:schemeClr val="tx1"/>
            </a:solidFill>
            <a:head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535842D8-FA3C-124D-8556-E82362D4B732}"/>
              </a:ext>
            </a:extLst>
          </p:cNvPr>
          <p:cNvSpPr txBox="1"/>
          <p:nvPr/>
        </p:nvSpPr>
        <p:spPr>
          <a:xfrm>
            <a:off x="2205468" y="3552472"/>
            <a:ext cx="745076" cy="461665"/>
          </a:xfrm>
          <a:prstGeom prst="rect">
            <a:avLst/>
          </a:prstGeom>
          <a:noFill/>
        </p:spPr>
        <p:txBody>
          <a:bodyPr wrap="none" rtlCol="0">
            <a:spAutoFit/>
          </a:bodyPr>
          <a:lstStyle/>
          <a:p>
            <a:pPr algn="ctr"/>
            <a:r>
              <a:rPr lang="en-US" sz="1200" dirty="0">
                <a:latin typeface="Athelas" panose="02000503000000020003" pitchFamily="2" charset="77"/>
              </a:rPr>
              <a:t>no-QUD</a:t>
            </a:r>
          </a:p>
          <a:p>
            <a:pPr algn="ctr"/>
            <a:r>
              <a:rPr lang="en-US" sz="1200" dirty="0">
                <a:latin typeface="Athelas" panose="02000503000000020003" pitchFamily="2" charset="77"/>
              </a:rPr>
              <a:t>47 </a:t>
            </a:r>
            <a:r>
              <a:rPr lang="en-US" sz="1200" dirty="0" err="1">
                <a:latin typeface="Athelas" panose="02000503000000020003" pitchFamily="2" charset="77"/>
              </a:rPr>
              <a:t>pt</a:t>
            </a:r>
            <a:endParaRPr lang="en-US" sz="1200" dirty="0">
              <a:latin typeface="Athelas" panose="02000503000000020003" pitchFamily="2" charset="77"/>
            </a:endParaRPr>
          </a:p>
        </p:txBody>
      </p:sp>
      <p:sp>
        <p:nvSpPr>
          <p:cNvPr id="30" name="TextBox 29">
            <a:extLst>
              <a:ext uri="{FF2B5EF4-FFF2-40B4-BE49-F238E27FC236}">
                <a16:creationId xmlns:a16="http://schemas.microsoft.com/office/drawing/2014/main" id="{12251371-F486-C246-B126-68C6FF2C7920}"/>
              </a:ext>
            </a:extLst>
          </p:cNvPr>
          <p:cNvSpPr txBox="1"/>
          <p:nvPr/>
        </p:nvSpPr>
        <p:spPr>
          <a:xfrm>
            <a:off x="658937" y="3552472"/>
            <a:ext cx="737061" cy="461665"/>
          </a:xfrm>
          <a:prstGeom prst="rect">
            <a:avLst/>
          </a:prstGeom>
          <a:noFill/>
        </p:spPr>
        <p:txBody>
          <a:bodyPr wrap="none" rtlCol="0">
            <a:spAutoFit/>
          </a:bodyPr>
          <a:lstStyle/>
          <a:p>
            <a:pPr algn="ctr"/>
            <a:r>
              <a:rPr lang="en-US" sz="1200" dirty="0">
                <a:latin typeface="Athelas" panose="02000503000000020003" pitchFamily="2" charset="77"/>
              </a:rPr>
              <a:t>all-QUD</a:t>
            </a:r>
          </a:p>
          <a:p>
            <a:pPr algn="ctr"/>
            <a:r>
              <a:rPr lang="en-US" sz="1200" dirty="0">
                <a:latin typeface="Athelas" panose="02000503000000020003" pitchFamily="2" charset="77"/>
              </a:rPr>
              <a:t>29 </a:t>
            </a:r>
            <a:r>
              <a:rPr lang="en-US" sz="1200" dirty="0" err="1">
                <a:latin typeface="Athelas" panose="02000503000000020003" pitchFamily="2" charset="77"/>
              </a:rPr>
              <a:t>pt</a:t>
            </a:r>
            <a:endParaRPr lang="en-US" sz="1200" dirty="0">
              <a:latin typeface="Athelas" panose="02000503000000020003" pitchFamily="2" charset="77"/>
            </a:endParaRPr>
          </a:p>
        </p:txBody>
      </p:sp>
      <p:sp>
        <p:nvSpPr>
          <p:cNvPr id="31" name="TextBox 30">
            <a:extLst>
              <a:ext uri="{FF2B5EF4-FFF2-40B4-BE49-F238E27FC236}">
                <a16:creationId xmlns:a16="http://schemas.microsoft.com/office/drawing/2014/main" id="{0618E8A2-0529-794A-96A4-689A7B060B60}"/>
              </a:ext>
            </a:extLst>
          </p:cNvPr>
          <p:cNvSpPr txBox="1"/>
          <p:nvPr/>
        </p:nvSpPr>
        <p:spPr>
          <a:xfrm>
            <a:off x="1394233" y="3552472"/>
            <a:ext cx="745076" cy="461665"/>
          </a:xfrm>
          <a:prstGeom prst="rect">
            <a:avLst/>
          </a:prstGeom>
          <a:noFill/>
        </p:spPr>
        <p:txBody>
          <a:bodyPr wrap="none" rtlCol="0">
            <a:spAutoFit/>
          </a:bodyPr>
          <a:lstStyle/>
          <a:p>
            <a:pPr algn="ctr"/>
            <a:r>
              <a:rPr lang="en-US" sz="1200" dirty="0">
                <a:latin typeface="Athelas" panose="02000503000000020003" pitchFamily="2" charset="77"/>
              </a:rPr>
              <a:t>no-QUD</a:t>
            </a:r>
          </a:p>
          <a:p>
            <a:pPr algn="ctr"/>
            <a:r>
              <a:rPr lang="en-US" sz="1200" dirty="0">
                <a:latin typeface="Athelas" panose="02000503000000020003" pitchFamily="2" charset="77"/>
              </a:rPr>
              <a:t>28 </a:t>
            </a:r>
            <a:r>
              <a:rPr lang="en-US" sz="1200" dirty="0" err="1">
                <a:latin typeface="Athelas" panose="02000503000000020003" pitchFamily="2" charset="77"/>
              </a:rPr>
              <a:t>pt</a:t>
            </a:r>
            <a:endParaRPr lang="en-US" sz="1200" dirty="0">
              <a:latin typeface="Athelas" panose="02000503000000020003" pitchFamily="2" charset="77"/>
            </a:endParaRPr>
          </a:p>
        </p:txBody>
      </p:sp>
      <p:cxnSp>
        <p:nvCxnSpPr>
          <p:cNvPr id="39" name="Straight Connector 38">
            <a:extLst>
              <a:ext uri="{FF2B5EF4-FFF2-40B4-BE49-F238E27FC236}">
                <a16:creationId xmlns:a16="http://schemas.microsoft.com/office/drawing/2014/main" id="{E7A5C2FD-F9CD-3F46-ACFF-D067AC03A349}"/>
              </a:ext>
            </a:extLst>
          </p:cNvPr>
          <p:cNvCxnSpPr>
            <a:cxnSpLocks/>
          </p:cNvCxnSpPr>
          <p:nvPr/>
        </p:nvCxnSpPr>
        <p:spPr>
          <a:xfrm flipV="1">
            <a:off x="4045227" y="3088307"/>
            <a:ext cx="223484" cy="354916"/>
          </a:xfrm>
          <a:prstGeom prst="line">
            <a:avLst/>
          </a:prstGeom>
          <a:ln w="38100">
            <a:solidFill>
              <a:schemeClr val="tx1"/>
            </a:solidFill>
            <a:headEnd type="triangl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716A43CE-9D32-994F-96E2-A44D24CE2114}"/>
              </a:ext>
            </a:extLst>
          </p:cNvPr>
          <p:cNvCxnSpPr>
            <a:cxnSpLocks/>
          </p:cNvCxnSpPr>
          <p:nvPr/>
        </p:nvCxnSpPr>
        <p:spPr>
          <a:xfrm flipH="1" flipV="1">
            <a:off x="5078181" y="3088309"/>
            <a:ext cx="199301" cy="354914"/>
          </a:xfrm>
          <a:prstGeom prst="line">
            <a:avLst/>
          </a:prstGeom>
          <a:ln w="38100">
            <a:solidFill>
              <a:schemeClr val="tx1"/>
            </a:solidFill>
            <a:headEnd type="triangl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9964127E-7228-9840-8451-B9D7D7D64ABC}"/>
              </a:ext>
            </a:extLst>
          </p:cNvPr>
          <p:cNvCxnSpPr>
            <a:cxnSpLocks/>
          </p:cNvCxnSpPr>
          <p:nvPr/>
        </p:nvCxnSpPr>
        <p:spPr>
          <a:xfrm flipV="1">
            <a:off x="4675650" y="3088307"/>
            <a:ext cx="1" cy="354916"/>
          </a:xfrm>
          <a:prstGeom prst="line">
            <a:avLst/>
          </a:prstGeom>
          <a:ln w="38100">
            <a:solidFill>
              <a:schemeClr val="tx1"/>
            </a:solidFill>
            <a:headEnd type="triangle"/>
          </a:ln>
        </p:spPr>
        <p:style>
          <a:lnRef idx="1">
            <a:schemeClr val="accent1"/>
          </a:lnRef>
          <a:fillRef idx="0">
            <a:schemeClr val="accent1"/>
          </a:fillRef>
          <a:effectRef idx="0">
            <a:schemeClr val="accent1"/>
          </a:effectRef>
          <a:fontRef idx="minor">
            <a:schemeClr val="tx1"/>
          </a:fontRef>
        </p:style>
      </p:cxnSp>
      <p:sp>
        <p:nvSpPr>
          <p:cNvPr id="42" name="TextBox 41">
            <a:extLst>
              <a:ext uri="{FF2B5EF4-FFF2-40B4-BE49-F238E27FC236}">
                <a16:creationId xmlns:a16="http://schemas.microsoft.com/office/drawing/2014/main" id="{3989E1D7-4B90-FE49-9EDC-05E75FD77A81}"/>
              </a:ext>
            </a:extLst>
          </p:cNvPr>
          <p:cNvSpPr txBox="1"/>
          <p:nvPr/>
        </p:nvSpPr>
        <p:spPr>
          <a:xfrm>
            <a:off x="5078181" y="3500998"/>
            <a:ext cx="745076" cy="461665"/>
          </a:xfrm>
          <a:prstGeom prst="rect">
            <a:avLst/>
          </a:prstGeom>
          <a:noFill/>
        </p:spPr>
        <p:txBody>
          <a:bodyPr wrap="none" rtlCol="0">
            <a:spAutoFit/>
          </a:bodyPr>
          <a:lstStyle/>
          <a:p>
            <a:pPr algn="ctr"/>
            <a:r>
              <a:rPr lang="en-US" sz="1200" dirty="0">
                <a:latin typeface="Athelas" panose="02000503000000020003" pitchFamily="2" charset="77"/>
              </a:rPr>
              <a:t>no-QUD</a:t>
            </a:r>
          </a:p>
          <a:p>
            <a:pPr algn="ctr"/>
            <a:r>
              <a:rPr lang="en-US" sz="1200" dirty="0">
                <a:latin typeface="Athelas" panose="02000503000000020003" pitchFamily="2" charset="77"/>
              </a:rPr>
              <a:t>50 </a:t>
            </a:r>
            <a:r>
              <a:rPr lang="en-US" sz="1200" dirty="0" err="1">
                <a:latin typeface="Athelas" panose="02000503000000020003" pitchFamily="2" charset="77"/>
              </a:rPr>
              <a:t>pt</a:t>
            </a:r>
            <a:endParaRPr lang="en-US" sz="1200" dirty="0">
              <a:latin typeface="Athelas" panose="02000503000000020003" pitchFamily="2" charset="77"/>
            </a:endParaRPr>
          </a:p>
        </p:txBody>
      </p:sp>
      <p:sp>
        <p:nvSpPr>
          <p:cNvPr id="43" name="TextBox 42">
            <a:extLst>
              <a:ext uri="{FF2B5EF4-FFF2-40B4-BE49-F238E27FC236}">
                <a16:creationId xmlns:a16="http://schemas.microsoft.com/office/drawing/2014/main" id="{5CD452E9-16A7-D144-9D46-37FC1E70BF52}"/>
              </a:ext>
            </a:extLst>
          </p:cNvPr>
          <p:cNvSpPr txBox="1"/>
          <p:nvPr/>
        </p:nvSpPr>
        <p:spPr>
          <a:xfrm>
            <a:off x="3531650" y="3500998"/>
            <a:ext cx="737061" cy="461665"/>
          </a:xfrm>
          <a:prstGeom prst="rect">
            <a:avLst/>
          </a:prstGeom>
          <a:noFill/>
        </p:spPr>
        <p:txBody>
          <a:bodyPr wrap="none" rtlCol="0">
            <a:spAutoFit/>
          </a:bodyPr>
          <a:lstStyle/>
          <a:p>
            <a:pPr algn="ctr"/>
            <a:r>
              <a:rPr lang="en-US" sz="1200" dirty="0">
                <a:latin typeface="Athelas" panose="02000503000000020003" pitchFamily="2" charset="77"/>
              </a:rPr>
              <a:t>all-QUD</a:t>
            </a:r>
          </a:p>
          <a:p>
            <a:pPr algn="ctr"/>
            <a:r>
              <a:rPr lang="en-US" sz="1200" dirty="0">
                <a:latin typeface="Athelas" panose="02000503000000020003" pitchFamily="2" charset="77"/>
              </a:rPr>
              <a:t>50 </a:t>
            </a:r>
            <a:r>
              <a:rPr lang="en-US" sz="1200" dirty="0" err="1">
                <a:latin typeface="Athelas" panose="02000503000000020003" pitchFamily="2" charset="77"/>
              </a:rPr>
              <a:t>pt</a:t>
            </a:r>
            <a:endParaRPr lang="en-US" sz="1200" dirty="0">
              <a:latin typeface="Athelas" panose="02000503000000020003" pitchFamily="2" charset="77"/>
            </a:endParaRPr>
          </a:p>
        </p:txBody>
      </p:sp>
      <p:sp>
        <p:nvSpPr>
          <p:cNvPr id="44" name="TextBox 43">
            <a:extLst>
              <a:ext uri="{FF2B5EF4-FFF2-40B4-BE49-F238E27FC236}">
                <a16:creationId xmlns:a16="http://schemas.microsoft.com/office/drawing/2014/main" id="{BDEC1EC1-A74D-1F44-A99F-70F6F06193CA}"/>
              </a:ext>
            </a:extLst>
          </p:cNvPr>
          <p:cNvSpPr txBox="1"/>
          <p:nvPr/>
        </p:nvSpPr>
        <p:spPr>
          <a:xfrm>
            <a:off x="4266946" y="3500998"/>
            <a:ext cx="745076" cy="461665"/>
          </a:xfrm>
          <a:prstGeom prst="rect">
            <a:avLst/>
          </a:prstGeom>
          <a:noFill/>
        </p:spPr>
        <p:txBody>
          <a:bodyPr wrap="none" rtlCol="0">
            <a:spAutoFit/>
          </a:bodyPr>
          <a:lstStyle/>
          <a:p>
            <a:pPr algn="ctr"/>
            <a:r>
              <a:rPr lang="en-US" sz="1200" dirty="0">
                <a:latin typeface="Athelas" panose="02000503000000020003" pitchFamily="2" charset="77"/>
              </a:rPr>
              <a:t>no-QUD</a:t>
            </a:r>
          </a:p>
          <a:p>
            <a:pPr algn="ctr"/>
            <a:r>
              <a:rPr lang="en-US" sz="1200" dirty="0">
                <a:latin typeface="Athelas" panose="02000503000000020003" pitchFamily="2" charset="77"/>
              </a:rPr>
              <a:t>50 </a:t>
            </a:r>
            <a:r>
              <a:rPr lang="en-US" sz="1200" dirty="0" err="1">
                <a:latin typeface="Athelas" panose="02000503000000020003" pitchFamily="2" charset="77"/>
              </a:rPr>
              <a:t>pt</a:t>
            </a:r>
            <a:endParaRPr lang="en-US" sz="1200" dirty="0">
              <a:latin typeface="Athelas" panose="02000503000000020003" pitchFamily="2" charset="77"/>
            </a:endParaRPr>
          </a:p>
        </p:txBody>
      </p:sp>
      <p:sp>
        <p:nvSpPr>
          <p:cNvPr id="46" name="TextBox 45">
            <a:extLst>
              <a:ext uri="{FF2B5EF4-FFF2-40B4-BE49-F238E27FC236}">
                <a16:creationId xmlns:a16="http://schemas.microsoft.com/office/drawing/2014/main" id="{AF7EBB32-8852-D547-8AC5-2B2A407A7D28}"/>
              </a:ext>
            </a:extLst>
          </p:cNvPr>
          <p:cNvSpPr txBox="1"/>
          <p:nvPr/>
        </p:nvSpPr>
        <p:spPr>
          <a:xfrm>
            <a:off x="3309817" y="4052701"/>
            <a:ext cx="2731666" cy="553998"/>
          </a:xfrm>
          <a:prstGeom prst="rect">
            <a:avLst/>
          </a:prstGeom>
          <a:noFill/>
        </p:spPr>
        <p:txBody>
          <a:bodyPr wrap="square" rtlCol="0">
            <a:spAutoFit/>
          </a:bodyPr>
          <a:lstStyle/>
          <a:p>
            <a:pPr marL="285750" indent="-285750">
              <a:buFontTx/>
              <a:buChar char="-"/>
            </a:pPr>
            <a:r>
              <a:rPr lang="en-US" dirty="0">
                <a:latin typeface="Athelas" panose="02000503000000020003" pitchFamily="2" charset="77"/>
              </a:rPr>
              <a:t>exclusions:</a:t>
            </a:r>
          </a:p>
          <a:p>
            <a:pPr marL="742950" lvl="1" indent="-285750">
              <a:buFontTx/>
              <a:buChar char="-"/>
            </a:pPr>
            <a:endParaRPr lang="en-US" sz="1200" dirty="0">
              <a:latin typeface="Athelas" panose="02000503000000020003" pitchFamily="2" charset="77"/>
            </a:endParaRPr>
          </a:p>
        </p:txBody>
      </p:sp>
      <p:sp>
        <p:nvSpPr>
          <p:cNvPr id="47" name="Oval 46">
            <a:extLst>
              <a:ext uri="{FF2B5EF4-FFF2-40B4-BE49-F238E27FC236}">
                <a16:creationId xmlns:a16="http://schemas.microsoft.com/office/drawing/2014/main" id="{2B2305D8-7570-2141-8AD2-FDB803389D09}"/>
              </a:ext>
            </a:extLst>
          </p:cNvPr>
          <p:cNvSpPr/>
          <p:nvPr/>
        </p:nvSpPr>
        <p:spPr>
          <a:xfrm>
            <a:off x="4225645" y="4498318"/>
            <a:ext cx="1648674" cy="1611091"/>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a:extLst>
              <a:ext uri="{FF2B5EF4-FFF2-40B4-BE49-F238E27FC236}">
                <a16:creationId xmlns:a16="http://schemas.microsoft.com/office/drawing/2014/main" id="{0782B2F1-F321-9142-AF4C-DA34360AB1A8}"/>
              </a:ext>
            </a:extLst>
          </p:cNvPr>
          <p:cNvSpPr/>
          <p:nvPr/>
        </p:nvSpPr>
        <p:spPr>
          <a:xfrm>
            <a:off x="5284385" y="4485785"/>
            <a:ext cx="1716791" cy="1637108"/>
          </a:xfrm>
          <a:prstGeom prst="ellipse">
            <a:avLst/>
          </a:prstGeom>
          <a:no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E25339C1-D529-FE44-B955-D5E0ABD31465}"/>
              </a:ext>
            </a:extLst>
          </p:cNvPr>
          <p:cNvSpPr/>
          <p:nvPr/>
        </p:nvSpPr>
        <p:spPr>
          <a:xfrm>
            <a:off x="5014980" y="4849249"/>
            <a:ext cx="859339" cy="859126"/>
          </a:xfrm>
          <a:prstGeom prst="ellipse">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TextBox 49">
            <a:extLst>
              <a:ext uri="{FF2B5EF4-FFF2-40B4-BE49-F238E27FC236}">
                <a16:creationId xmlns:a16="http://schemas.microsoft.com/office/drawing/2014/main" id="{B092BE5D-1B9C-024D-912E-7F06642EDB94}"/>
              </a:ext>
            </a:extLst>
          </p:cNvPr>
          <p:cNvSpPr txBox="1"/>
          <p:nvPr/>
        </p:nvSpPr>
        <p:spPr>
          <a:xfrm>
            <a:off x="4512015" y="5278812"/>
            <a:ext cx="285656" cy="369332"/>
          </a:xfrm>
          <a:prstGeom prst="rect">
            <a:avLst/>
          </a:prstGeom>
          <a:noFill/>
        </p:spPr>
        <p:txBody>
          <a:bodyPr wrap="none" rtlCol="0">
            <a:spAutoFit/>
          </a:bodyPr>
          <a:lstStyle/>
          <a:p>
            <a:r>
              <a:rPr lang="en-US" dirty="0">
                <a:latin typeface="Athelas" panose="02000503000000020003" pitchFamily="2" charset="77"/>
              </a:rPr>
              <a:t>2</a:t>
            </a:r>
          </a:p>
        </p:txBody>
      </p:sp>
      <p:sp>
        <p:nvSpPr>
          <p:cNvPr id="51" name="TextBox 50">
            <a:extLst>
              <a:ext uri="{FF2B5EF4-FFF2-40B4-BE49-F238E27FC236}">
                <a16:creationId xmlns:a16="http://schemas.microsoft.com/office/drawing/2014/main" id="{AFC7104E-5382-D84E-A20E-821F73B5EA30}"/>
              </a:ext>
            </a:extLst>
          </p:cNvPr>
          <p:cNvSpPr txBox="1"/>
          <p:nvPr/>
        </p:nvSpPr>
        <p:spPr>
          <a:xfrm>
            <a:off x="4980441" y="4942747"/>
            <a:ext cx="285656" cy="369332"/>
          </a:xfrm>
          <a:prstGeom prst="rect">
            <a:avLst/>
          </a:prstGeom>
          <a:noFill/>
        </p:spPr>
        <p:txBody>
          <a:bodyPr wrap="none" rtlCol="0">
            <a:spAutoFit/>
          </a:bodyPr>
          <a:lstStyle/>
          <a:p>
            <a:r>
              <a:rPr lang="en-US" dirty="0">
                <a:latin typeface="Athelas" panose="02000503000000020003" pitchFamily="2" charset="77"/>
              </a:rPr>
              <a:t>2</a:t>
            </a:r>
          </a:p>
        </p:txBody>
      </p:sp>
      <p:sp>
        <p:nvSpPr>
          <p:cNvPr id="53" name="Oval 52">
            <a:extLst>
              <a:ext uri="{FF2B5EF4-FFF2-40B4-BE49-F238E27FC236}">
                <a16:creationId xmlns:a16="http://schemas.microsoft.com/office/drawing/2014/main" id="{30BFEE1C-0F1D-E040-950B-7788AE7361F7}"/>
              </a:ext>
            </a:extLst>
          </p:cNvPr>
          <p:cNvSpPr/>
          <p:nvPr/>
        </p:nvSpPr>
        <p:spPr>
          <a:xfrm>
            <a:off x="5566626" y="5127413"/>
            <a:ext cx="316026" cy="312638"/>
          </a:xfrm>
          <a:prstGeom prst="ellipse">
            <a:avLst/>
          </a:prstGeom>
          <a:no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TextBox 53">
            <a:extLst>
              <a:ext uri="{FF2B5EF4-FFF2-40B4-BE49-F238E27FC236}">
                <a16:creationId xmlns:a16="http://schemas.microsoft.com/office/drawing/2014/main" id="{2A96B951-6D21-C144-9770-133039B9AF81}"/>
              </a:ext>
            </a:extLst>
          </p:cNvPr>
          <p:cNvSpPr txBox="1"/>
          <p:nvPr/>
        </p:nvSpPr>
        <p:spPr>
          <a:xfrm>
            <a:off x="5572391" y="5079201"/>
            <a:ext cx="248291" cy="369332"/>
          </a:xfrm>
          <a:prstGeom prst="rect">
            <a:avLst/>
          </a:prstGeom>
          <a:noFill/>
        </p:spPr>
        <p:txBody>
          <a:bodyPr wrap="square" rtlCol="0">
            <a:spAutoFit/>
          </a:bodyPr>
          <a:lstStyle/>
          <a:p>
            <a:r>
              <a:rPr lang="en-US" dirty="0">
                <a:latin typeface="Athelas" panose="02000503000000020003" pitchFamily="2" charset="77"/>
              </a:rPr>
              <a:t>1</a:t>
            </a:r>
          </a:p>
        </p:txBody>
      </p:sp>
      <p:sp>
        <p:nvSpPr>
          <p:cNvPr id="55" name="TextBox 54">
            <a:extLst>
              <a:ext uri="{FF2B5EF4-FFF2-40B4-BE49-F238E27FC236}">
                <a16:creationId xmlns:a16="http://schemas.microsoft.com/office/drawing/2014/main" id="{494A71AB-0460-6045-AB25-F6A414754A89}"/>
              </a:ext>
            </a:extLst>
          </p:cNvPr>
          <p:cNvSpPr txBox="1"/>
          <p:nvPr/>
        </p:nvSpPr>
        <p:spPr>
          <a:xfrm>
            <a:off x="5356811" y="5268280"/>
            <a:ext cx="295274" cy="369332"/>
          </a:xfrm>
          <a:prstGeom prst="rect">
            <a:avLst/>
          </a:prstGeom>
          <a:noFill/>
        </p:spPr>
        <p:txBody>
          <a:bodyPr wrap="none" rtlCol="0">
            <a:spAutoFit/>
          </a:bodyPr>
          <a:lstStyle/>
          <a:p>
            <a:r>
              <a:rPr lang="en-US" dirty="0">
                <a:latin typeface="Athelas" panose="02000503000000020003" pitchFamily="2" charset="77"/>
              </a:rPr>
              <a:t>9</a:t>
            </a:r>
          </a:p>
        </p:txBody>
      </p:sp>
      <p:sp>
        <p:nvSpPr>
          <p:cNvPr id="56" name="TextBox 55">
            <a:extLst>
              <a:ext uri="{FF2B5EF4-FFF2-40B4-BE49-F238E27FC236}">
                <a16:creationId xmlns:a16="http://schemas.microsoft.com/office/drawing/2014/main" id="{3082F577-9336-BB49-956D-D8BDA66820FD}"/>
              </a:ext>
            </a:extLst>
          </p:cNvPr>
          <p:cNvSpPr txBox="1"/>
          <p:nvPr/>
        </p:nvSpPr>
        <p:spPr>
          <a:xfrm>
            <a:off x="5447372" y="5601647"/>
            <a:ext cx="295274" cy="369332"/>
          </a:xfrm>
          <a:prstGeom prst="rect">
            <a:avLst/>
          </a:prstGeom>
          <a:noFill/>
        </p:spPr>
        <p:txBody>
          <a:bodyPr wrap="none" rtlCol="0">
            <a:spAutoFit/>
          </a:bodyPr>
          <a:lstStyle/>
          <a:p>
            <a:r>
              <a:rPr lang="en-US" dirty="0">
                <a:latin typeface="Athelas" panose="02000503000000020003" pitchFamily="2" charset="77"/>
              </a:rPr>
              <a:t>6</a:t>
            </a:r>
          </a:p>
        </p:txBody>
      </p:sp>
      <p:sp>
        <p:nvSpPr>
          <p:cNvPr id="57" name="TextBox 56">
            <a:extLst>
              <a:ext uri="{FF2B5EF4-FFF2-40B4-BE49-F238E27FC236}">
                <a16:creationId xmlns:a16="http://schemas.microsoft.com/office/drawing/2014/main" id="{6AD0AAAF-462A-4248-AC58-7E91C39DE324}"/>
              </a:ext>
            </a:extLst>
          </p:cNvPr>
          <p:cNvSpPr txBox="1"/>
          <p:nvPr/>
        </p:nvSpPr>
        <p:spPr>
          <a:xfrm>
            <a:off x="6227985" y="5324379"/>
            <a:ext cx="369460" cy="369332"/>
          </a:xfrm>
          <a:prstGeom prst="rect">
            <a:avLst/>
          </a:prstGeom>
          <a:noFill/>
        </p:spPr>
        <p:txBody>
          <a:bodyPr wrap="none" rtlCol="0">
            <a:spAutoFit/>
          </a:bodyPr>
          <a:lstStyle/>
          <a:p>
            <a:r>
              <a:rPr lang="en-US" dirty="0">
                <a:latin typeface="Athelas" panose="02000503000000020003" pitchFamily="2" charset="77"/>
              </a:rPr>
              <a:t>16</a:t>
            </a:r>
          </a:p>
        </p:txBody>
      </p:sp>
      <p:sp>
        <p:nvSpPr>
          <p:cNvPr id="58" name="TextBox 57">
            <a:extLst>
              <a:ext uri="{FF2B5EF4-FFF2-40B4-BE49-F238E27FC236}">
                <a16:creationId xmlns:a16="http://schemas.microsoft.com/office/drawing/2014/main" id="{EDC0589F-AA6E-294E-AF8C-FEEDB6A54D86}"/>
              </a:ext>
            </a:extLst>
          </p:cNvPr>
          <p:cNvSpPr txBox="1"/>
          <p:nvPr/>
        </p:nvSpPr>
        <p:spPr>
          <a:xfrm>
            <a:off x="3531650" y="4439141"/>
            <a:ext cx="976549" cy="261610"/>
          </a:xfrm>
          <a:prstGeom prst="rect">
            <a:avLst/>
          </a:prstGeom>
          <a:noFill/>
        </p:spPr>
        <p:txBody>
          <a:bodyPr wrap="none" rtlCol="0">
            <a:spAutoFit/>
          </a:bodyPr>
          <a:lstStyle/>
          <a:p>
            <a:r>
              <a:rPr lang="en-US" sz="1100" dirty="0">
                <a:solidFill>
                  <a:srgbClr val="FF0000"/>
                </a:solidFill>
                <a:latin typeface="Athelas" panose="02000503000000020003" pitchFamily="2" charset="77"/>
              </a:rPr>
              <a:t>low accuracy</a:t>
            </a:r>
          </a:p>
        </p:txBody>
      </p:sp>
      <p:sp>
        <p:nvSpPr>
          <p:cNvPr id="59" name="TextBox 58">
            <a:extLst>
              <a:ext uri="{FF2B5EF4-FFF2-40B4-BE49-F238E27FC236}">
                <a16:creationId xmlns:a16="http://schemas.microsoft.com/office/drawing/2014/main" id="{2F377B95-6339-DC4E-ACF1-0D77B4597B18}"/>
              </a:ext>
            </a:extLst>
          </p:cNvPr>
          <p:cNvSpPr txBox="1"/>
          <p:nvPr/>
        </p:nvSpPr>
        <p:spPr>
          <a:xfrm>
            <a:off x="6512901" y="4340349"/>
            <a:ext cx="976549" cy="261610"/>
          </a:xfrm>
          <a:prstGeom prst="rect">
            <a:avLst/>
          </a:prstGeom>
          <a:noFill/>
        </p:spPr>
        <p:txBody>
          <a:bodyPr wrap="none" rtlCol="0">
            <a:spAutoFit/>
          </a:bodyPr>
          <a:lstStyle/>
          <a:p>
            <a:r>
              <a:rPr lang="en-US" sz="1100" dirty="0">
                <a:solidFill>
                  <a:srgbClr val="92D050"/>
                </a:solidFill>
                <a:latin typeface="Athelas" panose="02000503000000020003" pitchFamily="2" charset="77"/>
              </a:rPr>
              <a:t>practice trials</a:t>
            </a:r>
          </a:p>
        </p:txBody>
      </p:sp>
      <p:sp>
        <p:nvSpPr>
          <p:cNvPr id="60" name="TextBox 59">
            <a:extLst>
              <a:ext uri="{FF2B5EF4-FFF2-40B4-BE49-F238E27FC236}">
                <a16:creationId xmlns:a16="http://schemas.microsoft.com/office/drawing/2014/main" id="{2CAD3ECB-BA32-E14D-9F45-B2D8CD8A50F6}"/>
              </a:ext>
            </a:extLst>
          </p:cNvPr>
          <p:cNvSpPr txBox="1"/>
          <p:nvPr/>
        </p:nvSpPr>
        <p:spPr>
          <a:xfrm>
            <a:off x="4403521" y="4731259"/>
            <a:ext cx="894797" cy="261610"/>
          </a:xfrm>
          <a:prstGeom prst="rect">
            <a:avLst/>
          </a:prstGeom>
          <a:noFill/>
        </p:spPr>
        <p:txBody>
          <a:bodyPr wrap="none" rtlCol="0">
            <a:spAutoFit/>
          </a:bodyPr>
          <a:lstStyle/>
          <a:p>
            <a:r>
              <a:rPr lang="en-US" sz="1100" dirty="0">
                <a:solidFill>
                  <a:srgbClr val="FFC000"/>
                </a:solidFill>
                <a:latin typeface="Athelas" panose="02000503000000020003" pitchFamily="2" charset="77"/>
              </a:rPr>
              <a:t>fast workers</a:t>
            </a:r>
          </a:p>
        </p:txBody>
      </p:sp>
      <p:sp>
        <p:nvSpPr>
          <p:cNvPr id="61" name="TextBox 60">
            <a:extLst>
              <a:ext uri="{FF2B5EF4-FFF2-40B4-BE49-F238E27FC236}">
                <a16:creationId xmlns:a16="http://schemas.microsoft.com/office/drawing/2014/main" id="{09689B1E-EA18-F34E-804E-A48D74938D6C}"/>
              </a:ext>
            </a:extLst>
          </p:cNvPr>
          <p:cNvSpPr txBox="1"/>
          <p:nvPr/>
        </p:nvSpPr>
        <p:spPr>
          <a:xfrm>
            <a:off x="5322672" y="4937589"/>
            <a:ext cx="518091" cy="261610"/>
          </a:xfrm>
          <a:prstGeom prst="rect">
            <a:avLst/>
          </a:prstGeom>
          <a:noFill/>
        </p:spPr>
        <p:txBody>
          <a:bodyPr wrap="none" rtlCol="0">
            <a:spAutoFit/>
          </a:bodyPr>
          <a:lstStyle/>
          <a:p>
            <a:r>
              <a:rPr lang="en-US" sz="1100" dirty="0">
                <a:solidFill>
                  <a:srgbClr val="7030A0"/>
                </a:solidFill>
                <a:latin typeface="Athelas" panose="02000503000000020003" pitchFamily="2" charset="77"/>
              </a:rPr>
              <a:t>audio</a:t>
            </a:r>
          </a:p>
        </p:txBody>
      </p:sp>
      <p:sp>
        <p:nvSpPr>
          <p:cNvPr id="62" name="TextBox 61">
            <a:extLst>
              <a:ext uri="{FF2B5EF4-FFF2-40B4-BE49-F238E27FC236}">
                <a16:creationId xmlns:a16="http://schemas.microsoft.com/office/drawing/2014/main" id="{E19F01BF-470C-FD48-841D-DBD2DD6CF5C7}"/>
              </a:ext>
            </a:extLst>
          </p:cNvPr>
          <p:cNvSpPr txBox="1"/>
          <p:nvPr/>
        </p:nvSpPr>
        <p:spPr>
          <a:xfrm>
            <a:off x="7719221" y="4071233"/>
            <a:ext cx="4400474" cy="2015936"/>
          </a:xfrm>
          <a:prstGeom prst="rect">
            <a:avLst/>
          </a:prstGeom>
          <a:noFill/>
        </p:spPr>
        <p:txBody>
          <a:bodyPr wrap="square" rtlCol="0">
            <a:spAutoFit/>
          </a:bodyPr>
          <a:lstStyle/>
          <a:p>
            <a:r>
              <a:rPr lang="en-US" dirty="0">
                <a:latin typeface="Athelas" panose="02000503000000020003" pitchFamily="2" charset="77"/>
              </a:rPr>
              <a:t>exclusion criteria:</a:t>
            </a:r>
          </a:p>
          <a:p>
            <a:endParaRPr lang="en-US" sz="800" dirty="0">
              <a:latin typeface="Athelas" panose="02000503000000020003" pitchFamily="2" charset="77"/>
            </a:endParaRPr>
          </a:p>
          <a:p>
            <a:pPr marL="171450" indent="-171450">
              <a:buFontTx/>
              <a:buChar char="-"/>
            </a:pPr>
            <a:r>
              <a:rPr lang="en-US" sz="1200" dirty="0">
                <a:solidFill>
                  <a:srgbClr val="FF0000"/>
                </a:solidFill>
                <a:latin typeface="Athelas" panose="02000503000000020003" pitchFamily="2" charset="77"/>
              </a:rPr>
              <a:t>low accuracy: </a:t>
            </a:r>
            <a:r>
              <a:rPr lang="en-US" sz="1200" dirty="0">
                <a:latin typeface="Athelas" panose="02000503000000020003" pitchFamily="2" charset="77"/>
              </a:rPr>
              <a:t>participants with accuracy of lower than 85% on non-critical trials</a:t>
            </a:r>
          </a:p>
          <a:p>
            <a:pPr marL="171450" indent="-171450">
              <a:buFontTx/>
              <a:buChar char="-"/>
            </a:pPr>
            <a:r>
              <a:rPr lang="en-US" sz="1200" dirty="0">
                <a:solidFill>
                  <a:srgbClr val="92D050"/>
                </a:solidFill>
                <a:latin typeface="Athelas" panose="02000503000000020003" pitchFamily="2" charset="77"/>
              </a:rPr>
              <a:t>practice trials: </a:t>
            </a:r>
            <a:r>
              <a:rPr lang="en-US" sz="1200" dirty="0">
                <a:latin typeface="Athelas" panose="02000503000000020003" pitchFamily="2" charset="77"/>
              </a:rPr>
              <a:t>participants who got at least two practice trials wrong</a:t>
            </a:r>
          </a:p>
          <a:p>
            <a:pPr marL="171450" indent="-171450">
              <a:buFontTx/>
              <a:buChar char="-"/>
            </a:pPr>
            <a:r>
              <a:rPr lang="en-US" sz="1200" dirty="0">
                <a:solidFill>
                  <a:srgbClr val="FFC000"/>
                </a:solidFill>
                <a:latin typeface="Athelas" panose="02000503000000020003" pitchFamily="2" charset="77"/>
              </a:rPr>
              <a:t>fast workers: </a:t>
            </a:r>
            <a:r>
              <a:rPr lang="en-US" sz="1200" dirty="0">
                <a:latin typeface="Athelas" panose="02000503000000020003" pitchFamily="2" charset="77"/>
              </a:rPr>
              <a:t>participants with </a:t>
            </a:r>
            <a:r>
              <a:rPr lang="en-US" sz="1200" dirty="0" err="1">
                <a:latin typeface="Athelas" panose="02000503000000020003" pitchFamily="2" charset="77"/>
              </a:rPr>
              <a:t>logRT</a:t>
            </a:r>
            <a:r>
              <a:rPr lang="en-US" sz="1200" dirty="0">
                <a:latin typeface="Athelas" panose="02000503000000020003" pitchFamily="2" charset="77"/>
              </a:rPr>
              <a:t>&gt;20 in more than 5 trials-</a:t>
            </a:r>
          </a:p>
          <a:p>
            <a:pPr marL="171450" indent="-171450">
              <a:buFontTx/>
              <a:buChar char="-"/>
            </a:pPr>
            <a:r>
              <a:rPr lang="en-US" sz="1200" dirty="0">
                <a:solidFill>
                  <a:srgbClr val="7030A0"/>
                </a:solidFill>
                <a:latin typeface="Athelas" panose="02000503000000020003" pitchFamily="2" charset="77"/>
              </a:rPr>
              <a:t>audio: </a:t>
            </a:r>
            <a:r>
              <a:rPr lang="en-US" sz="1200" dirty="0">
                <a:latin typeface="Athelas" panose="02000503000000020003" pitchFamily="2" charset="77"/>
              </a:rPr>
              <a:t>participants who get the audio check wrong more than once</a:t>
            </a:r>
          </a:p>
          <a:p>
            <a:endParaRPr lang="en-US" sz="1200" dirty="0">
              <a:latin typeface="Athelas" panose="02000503000000020003" pitchFamily="2" charset="77"/>
            </a:endParaRPr>
          </a:p>
        </p:txBody>
      </p:sp>
      <p:cxnSp>
        <p:nvCxnSpPr>
          <p:cNvPr id="64" name="Straight Connector 63">
            <a:extLst>
              <a:ext uri="{FF2B5EF4-FFF2-40B4-BE49-F238E27FC236}">
                <a16:creationId xmlns:a16="http://schemas.microsoft.com/office/drawing/2014/main" id="{101AC4D9-CA75-9A41-B93D-E7CF30E40499}"/>
              </a:ext>
            </a:extLst>
          </p:cNvPr>
          <p:cNvCxnSpPr>
            <a:cxnSpLocks/>
          </p:cNvCxnSpPr>
          <p:nvPr/>
        </p:nvCxnSpPr>
        <p:spPr>
          <a:xfrm>
            <a:off x="4227893" y="6066034"/>
            <a:ext cx="0" cy="161365"/>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E1FB5F16-220B-E84C-929A-DB52796999CB}"/>
              </a:ext>
            </a:extLst>
          </p:cNvPr>
          <p:cNvCxnSpPr>
            <a:cxnSpLocks/>
          </p:cNvCxnSpPr>
          <p:nvPr/>
        </p:nvCxnSpPr>
        <p:spPr>
          <a:xfrm>
            <a:off x="6962123" y="6066034"/>
            <a:ext cx="0" cy="161365"/>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B15FC4DC-4B54-1F42-BC16-BA8D77B0FB64}"/>
              </a:ext>
            </a:extLst>
          </p:cNvPr>
          <p:cNvCxnSpPr>
            <a:cxnSpLocks/>
          </p:cNvCxnSpPr>
          <p:nvPr/>
        </p:nvCxnSpPr>
        <p:spPr>
          <a:xfrm flipH="1">
            <a:off x="4227894" y="6227399"/>
            <a:ext cx="2734229" cy="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
        <p:nvSpPr>
          <p:cNvPr id="70" name="TextBox 69">
            <a:extLst>
              <a:ext uri="{FF2B5EF4-FFF2-40B4-BE49-F238E27FC236}">
                <a16:creationId xmlns:a16="http://schemas.microsoft.com/office/drawing/2014/main" id="{808B0317-B360-8A47-A8F0-31732954B4F7}"/>
              </a:ext>
            </a:extLst>
          </p:cNvPr>
          <p:cNvSpPr txBox="1"/>
          <p:nvPr/>
        </p:nvSpPr>
        <p:spPr>
          <a:xfrm>
            <a:off x="4551623" y="6270505"/>
            <a:ext cx="1982081" cy="523220"/>
          </a:xfrm>
          <a:prstGeom prst="rect">
            <a:avLst/>
          </a:prstGeom>
          <a:noFill/>
        </p:spPr>
        <p:txBody>
          <a:bodyPr wrap="none" rtlCol="0">
            <a:spAutoFit/>
          </a:bodyPr>
          <a:lstStyle/>
          <a:p>
            <a:pPr algn="ctr"/>
            <a:r>
              <a:rPr lang="en-US" sz="1400" dirty="0">
                <a:latin typeface="Athelas" panose="02000503000000020003" pitchFamily="2" charset="77"/>
              </a:rPr>
              <a:t>36 participants excluded</a:t>
            </a:r>
          </a:p>
          <a:p>
            <a:pPr algn="ctr"/>
            <a:r>
              <a:rPr lang="en-US" sz="1400" dirty="0">
                <a:latin typeface="Athelas" panose="02000503000000020003" pitchFamily="2" charset="77"/>
              </a:rPr>
              <a:t>150 - 36 = </a:t>
            </a:r>
            <a:r>
              <a:rPr lang="en-US" sz="1400" b="1" dirty="0">
                <a:latin typeface="Athelas" panose="02000503000000020003" pitchFamily="2" charset="77"/>
              </a:rPr>
              <a:t>114 remaining</a:t>
            </a:r>
          </a:p>
        </p:txBody>
      </p:sp>
      <p:cxnSp>
        <p:nvCxnSpPr>
          <p:cNvPr id="72" name="Straight Connector 71">
            <a:extLst>
              <a:ext uri="{FF2B5EF4-FFF2-40B4-BE49-F238E27FC236}">
                <a16:creationId xmlns:a16="http://schemas.microsoft.com/office/drawing/2014/main" id="{BBD63346-EC44-9E46-B123-CBD2550F159F}"/>
              </a:ext>
            </a:extLst>
          </p:cNvPr>
          <p:cNvCxnSpPr>
            <a:cxnSpLocks/>
          </p:cNvCxnSpPr>
          <p:nvPr/>
        </p:nvCxnSpPr>
        <p:spPr>
          <a:xfrm flipH="1" flipV="1">
            <a:off x="3148424" y="2005275"/>
            <a:ext cx="22125" cy="4265230"/>
          </a:xfrm>
          <a:prstGeom prst="line">
            <a:avLst/>
          </a:prstGeom>
          <a:ln w="158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217400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74E4B8FC-B848-3B4A-8ED0-EC0BCF4843B0}"/>
              </a:ext>
            </a:extLst>
          </p:cNvPr>
          <p:cNvPicPr>
            <a:picLocks noChangeAspect="1"/>
          </p:cNvPicPr>
          <p:nvPr/>
        </p:nvPicPr>
        <p:blipFill>
          <a:blip r:embed="rId3"/>
          <a:stretch>
            <a:fillRect/>
          </a:stretch>
        </p:blipFill>
        <p:spPr>
          <a:xfrm>
            <a:off x="657194" y="150673"/>
            <a:ext cx="5667423" cy="4180615"/>
          </a:xfrm>
          <a:prstGeom prst="rect">
            <a:avLst/>
          </a:prstGeom>
          <a:ln>
            <a:solidFill>
              <a:schemeClr val="tx1"/>
            </a:solidFill>
          </a:ln>
        </p:spPr>
      </p:pic>
      <p:pic>
        <p:nvPicPr>
          <p:cNvPr id="12" name="Picture 11">
            <a:extLst>
              <a:ext uri="{FF2B5EF4-FFF2-40B4-BE49-F238E27FC236}">
                <a16:creationId xmlns:a16="http://schemas.microsoft.com/office/drawing/2014/main" id="{240779E8-F6FF-F041-88CA-171C7F2638BC}"/>
              </a:ext>
            </a:extLst>
          </p:cNvPr>
          <p:cNvPicPr>
            <a:picLocks noChangeAspect="1"/>
          </p:cNvPicPr>
          <p:nvPr/>
        </p:nvPicPr>
        <p:blipFill>
          <a:blip r:embed="rId4"/>
          <a:stretch>
            <a:fillRect/>
          </a:stretch>
        </p:blipFill>
        <p:spPr>
          <a:xfrm>
            <a:off x="1096073" y="309972"/>
            <a:ext cx="5661938" cy="4180617"/>
          </a:xfrm>
          <a:prstGeom prst="rect">
            <a:avLst/>
          </a:prstGeom>
          <a:ln>
            <a:solidFill>
              <a:schemeClr val="tx1"/>
            </a:solidFill>
          </a:ln>
        </p:spPr>
      </p:pic>
      <p:pic>
        <p:nvPicPr>
          <p:cNvPr id="18" name="Picture 17">
            <a:extLst>
              <a:ext uri="{FF2B5EF4-FFF2-40B4-BE49-F238E27FC236}">
                <a16:creationId xmlns:a16="http://schemas.microsoft.com/office/drawing/2014/main" id="{3D9F6F12-BE41-EC4F-9544-2239FFAE752B}"/>
              </a:ext>
            </a:extLst>
          </p:cNvPr>
          <p:cNvPicPr>
            <a:picLocks noChangeAspect="1"/>
          </p:cNvPicPr>
          <p:nvPr/>
        </p:nvPicPr>
        <p:blipFill>
          <a:blip r:embed="rId5"/>
          <a:stretch>
            <a:fillRect/>
          </a:stretch>
        </p:blipFill>
        <p:spPr>
          <a:xfrm>
            <a:off x="3035102" y="2469159"/>
            <a:ext cx="167585" cy="83793"/>
          </a:xfrm>
          <a:prstGeom prst="rect">
            <a:avLst/>
          </a:prstGeom>
          <a:ln>
            <a:solidFill>
              <a:schemeClr val="tx1"/>
            </a:solidFill>
          </a:ln>
        </p:spPr>
      </p:pic>
      <p:pic>
        <p:nvPicPr>
          <p:cNvPr id="3" name="Picture 2">
            <a:extLst>
              <a:ext uri="{FF2B5EF4-FFF2-40B4-BE49-F238E27FC236}">
                <a16:creationId xmlns:a16="http://schemas.microsoft.com/office/drawing/2014/main" id="{7B8A9FCF-9474-6C47-985D-EF56F1065F5A}"/>
              </a:ext>
            </a:extLst>
          </p:cNvPr>
          <p:cNvPicPr>
            <a:picLocks noChangeAspect="1"/>
          </p:cNvPicPr>
          <p:nvPr/>
        </p:nvPicPr>
        <p:blipFill>
          <a:blip r:embed="rId6"/>
          <a:stretch>
            <a:fillRect/>
          </a:stretch>
        </p:blipFill>
        <p:spPr>
          <a:xfrm>
            <a:off x="1508812" y="477115"/>
            <a:ext cx="5744363" cy="4189413"/>
          </a:xfrm>
          <a:prstGeom prst="rect">
            <a:avLst/>
          </a:prstGeom>
          <a:ln>
            <a:solidFill>
              <a:schemeClr val="tx1"/>
            </a:solidFill>
          </a:ln>
        </p:spPr>
      </p:pic>
      <p:pic>
        <p:nvPicPr>
          <p:cNvPr id="5" name="Picture 4">
            <a:extLst>
              <a:ext uri="{FF2B5EF4-FFF2-40B4-BE49-F238E27FC236}">
                <a16:creationId xmlns:a16="http://schemas.microsoft.com/office/drawing/2014/main" id="{1438A85E-C83F-6743-A5B3-88A774156D4A}"/>
              </a:ext>
            </a:extLst>
          </p:cNvPr>
          <p:cNvPicPr>
            <a:picLocks noChangeAspect="1"/>
          </p:cNvPicPr>
          <p:nvPr/>
        </p:nvPicPr>
        <p:blipFill>
          <a:blip r:embed="rId7"/>
          <a:stretch>
            <a:fillRect/>
          </a:stretch>
        </p:blipFill>
        <p:spPr>
          <a:xfrm>
            <a:off x="1850473" y="572687"/>
            <a:ext cx="6016297" cy="4245674"/>
          </a:xfrm>
          <a:prstGeom prst="rect">
            <a:avLst/>
          </a:prstGeom>
          <a:ln>
            <a:solidFill>
              <a:schemeClr val="tx1"/>
            </a:solidFill>
          </a:ln>
        </p:spPr>
      </p:pic>
      <p:pic>
        <p:nvPicPr>
          <p:cNvPr id="27" name="Picture 26">
            <a:extLst>
              <a:ext uri="{FF2B5EF4-FFF2-40B4-BE49-F238E27FC236}">
                <a16:creationId xmlns:a16="http://schemas.microsoft.com/office/drawing/2014/main" id="{3B9BC3D1-D200-E847-937A-C776743C4478}"/>
              </a:ext>
            </a:extLst>
          </p:cNvPr>
          <p:cNvPicPr>
            <a:picLocks noChangeAspect="1"/>
          </p:cNvPicPr>
          <p:nvPr/>
        </p:nvPicPr>
        <p:blipFill>
          <a:blip r:embed="rId8"/>
          <a:stretch>
            <a:fillRect/>
          </a:stretch>
        </p:blipFill>
        <p:spPr>
          <a:xfrm>
            <a:off x="2225349" y="731708"/>
            <a:ext cx="5754284" cy="4224309"/>
          </a:xfrm>
          <a:prstGeom prst="rect">
            <a:avLst/>
          </a:prstGeom>
          <a:ln>
            <a:solidFill>
              <a:schemeClr val="tx1"/>
            </a:solidFill>
          </a:ln>
        </p:spPr>
      </p:pic>
      <p:pic>
        <p:nvPicPr>
          <p:cNvPr id="29" name="Picture 28">
            <a:extLst>
              <a:ext uri="{FF2B5EF4-FFF2-40B4-BE49-F238E27FC236}">
                <a16:creationId xmlns:a16="http://schemas.microsoft.com/office/drawing/2014/main" id="{8A7DE7F5-16F9-9C4B-B256-FD3B0E575A9F}"/>
              </a:ext>
            </a:extLst>
          </p:cNvPr>
          <p:cNvPicPr>
            <a:picLocks noChangeAspect="1"/>
          </p:cNvPicPr>
          <p:nvPr/>
        </p:nvPicPr>
        <p:blipFill>
          <a:blip r:embed="rId9"/>
          <a:stretch>
            <a:fillRect/>
          </a:stretch>
        </p:blipFill>
        <p:spPr>
          <a:xfrm>
            <a:off x="2475195" y="889413"/>
            <a:ext cx="5759910" cy="4224307"/>
          </a:xfrm>
          <a:prstGeom prst="rect">
            <a:avLst/>
          </a:prstGeom>
          <a:ln>
            <a:solidFill>
              <a:schemeClr val="tx1"/>
            </a:solidFill>
          </a:ln>
        </p:spPr>
      </p:pic>
      <p:pic>
        <p:nvPicPr>
          <p:cNvPr id="23" name="Picture 22">
            <a:extLst>
              <a:ext uri="{FF2B5EF4-FFF2-40B4-BE49-F238E27FC236}">
                <a16:creationId xmlns:a16="http://schemas.microsoft.com/office/drawing/2014/main" id="{6689552B-D869-CC45-AAA6-E6C378DF3C55}"/>
              </a:ext>
            </a:extLst>
          </p:cNvPr>
          <p:cNvPicPr>
            <a:picLocks noChangeAspect="1"/>
          </p:cNvPicPr>
          <p:nvPr/>
        </p:nvPicPr>
        <p:blipFill>
          <a:blip r:embed="rId10"/>
          <a:stretch>
            <a:fillRect/>
          </a:stretch>
        </p:blipFill>
        <p:spPr>
          <a:xfrm>
            <a:off x="2854950" y="1082728"/>
            <a:ext cx="5559331" cy="4180617"/>
          </a:xfrm>
          <a:prstGeom prst="rect">
            <a:avLst/>
          </a:prstGeom>
          <a:ln>
            <a:solidFill>
              <a:schemeClr val="tx1"/>
            </a:solidFill>
          </a:ln>
        </p:spPr>
      </p:pic>
      <p:cxnSp>
        <p:nvCxnSpPr>
          <p:cNvPr id="22" name="Straight Connector 21">
            <a:extLst>
              <a:ext uri="{FF2B5EF4-FFF2-40B4-BE49-F238E27FC236}">
                <a16:creationId xmlns:a16="http://schemas.microsoft.com/office/drawing/2014/main" id="{67663E20-EDF5-2A47-9E65-559B40A9F20B}"/>
              </a:ext>
            </a:extLst>
          </p:cNvPr>
          <p:cNvCxnSpPr>
            <a:cxnSpLocks/>
          </p:cNvCxnSpPr>
          <p:nvPr/>
        </p:nvCxnSpPr>
        <p:spPr>
          <a:xfrm>
            <a:off x="-2066391" y="5984900"/>
            <a:ext cx="0" cy="489530"/>
          </a:xfrm>
          <a:prstGeom prst="line">
            <a:avLst/>
          </a:prstGeom>
          <a:ln w="50800">
            <a:solidFill>
              <a:schemeClr val="tx1"/>
            </a:solidFill>
            <a:tailEnd type="stealth"/>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6349D3B9-BB39-5048-98B0-87C6BC6DC738}"/>
              </a:ext>
            </a:extLst>
          </p:cNvPr>
          <p:cNvCxnSpPr>
            <a:cxnSpLocks/>
          </p:cNvCxnSpPr>
          <p:nvPr/>
        </p:nvCxnSpPr>
        <p:spPr>
          <a:xfrm>
            <a:off x="6951631" y="3168044"/>
            <a:ext cx="0" cy="70752"/>
          </a:xfrm>
          <a:prstGeom prst="line">
            <a:avLst/>
          </a:prstGeom>
          <a:ln w="50800">
            <a:solidFill>
              <a:schemeClr val="tx1"/>
            </a:solidFill>
            <a:tailEnd type="stealth"/>
          </a:ln>
        </p:spPr>
        <p:style>
          <a:lnRef idx="1">
            <a:schemeClr val="accent1"/>
          </a:lnRef>
          <a:fillRef idx="0">
            <a:schemeClr val="accent1"/>
          </a:fillRef>
          <a:effectRef idx="0">
            <a:schemeClr val="accent1"/>
          </a:effectRef>
          <a:fontRef idx="minor">
            <a:schemeClr val="tx1"/>
          </a:fontRef>
        </p:style>
      </p:cxnSp>
      <p:sp>
        <p:nvSpPr>
          <p:cNvPr id="66" name="TextBox 65">
            <a:extLst>
              <a:ext uri="{FF2B5EF4-FFF2-40B4-BE49-F238E27FC236}">
                <a16:creationId xmlns:a16="http://schemas.microsoft.com/office/drawing/2014/main" id="{FF9450C1-3F32-F74A-9130-BF2ECD51A4AE}"/>
              </a:ext>
            </a:extLst>
          </p:cNvPr>
          <p:cNvSpPr txBox="1"/>
          <p:nvPr/>
        </p:nvSpPr>
        <p:spPr>
          <a:xfrm rot="16200000">
            <a:off x="105955" y="704748"/>
            <a:ext cx="1399021" cy="369332"/>
          </a:xfrm>
          <a:prstGeom prst="rect">
            <a:avLst/>
          </a:prstGeom>
          <a:noFill/>
        </p:spPr>
        <p:txBody>
          <a:bodyPr wrap="square" rtlCol="0">
            <a:spAutoFit/>
          </a:bodyPr>
          <a:lstStyle/>
          <a:p>
            <a:r>
              <a:rPr lang="en-US" b="1" dirty="0">
                <a:solidFill>
                  <a:srgbClr val="FF0000"/>
                </a:solidFill>
                <a:latin typeface="Athelas" panose="02000503000000020003" pitchFamily="2" charset="77"/>
              </a:rPr>
              <a:t>instructions</a:t>
            </a:r>
          </a:p>
        </p:txBody>
      </p:sp>
      <p:pic>
        <p:nvPicPr>
          <p:cNvPr id="77" name="Picture 76">
            <a:extLst>
              <a:ext uri="{FF2B5EF4-FFF2-40B4-BE49-F238E27FC236}">
                <a16:creationId xmlns:a16="http://schemas.microsoft.com/office/drawing/2014/main" id="{1A79737B-39AA-D54A-89B5-EFB1760C8801}"/>
              </a:ext>
            </a:extLst>
          </p:cNvPr>
          <p:cNvPicPr>
            <a:picLocks noChangeAspect="1"/>
          </p:cNvPicPr>
          <p:nvPr/>
        </p:nvPicPr>
        <p:blipFill>
          <a:blip r:embed="rId11"/>
          <a:stretch>
            <a:fillRect/>
          </a:stretch>
        </p:blipFill>
        <p:spPr>
          <a:xfrm>
            <a:off x="3308579" y="1237566"/>
            <a:ext cx="6234894" cy="4276775"/>
          </a:xfrm>
          <a:prstGeom prst="rect">
            <a:avLst/>
          </a:prstGeom>
          <a:ln>
            <a:solidFill>
              <a:schemeClr val="tx1"/>
            </a:solidFill>
          </a:ln>
        </p:spPr>
      </p:pic>
      <p:pic>
        <p:nvPicPr>
          <p:cNvPr id="103" name="Picture 102">
            <a:extLst>
              <a:ext uri="{FF2B5EF4-FFF2-40B4-BE49-F238E27FC236}">
                <a16:creationId xmlns:a16="http://schemas.microsoft.com/office/drawing/2014/main" id="{93DAF1F1-0C2E-0541-8C52-0F9F1189BAB6}"/>
              </a:ext>
            </a:extLst>
          </p:cNvPr>
          <p:cNvPicPr>
            <a:picLocks noChangeAspect="1"/>
          </p:cNvPicPr>
          <p:nvPr/>
        </p:nvPicPr>
        <p:blipFill>
          <a:blip r:embed="rId12"/>
          <a:stretch>
            <a:fillRect/>
          </a:stretch>
        </p:blipFill>
        <p:spPr>
          <a:xfrm>
            <a:off x="3914356" y="1471889"/>
            <a:ext cx="5764192" cy="4227822"/>
          </a:xfrm>
          <a:prstGeom prst="rect">
            <a:avLst/>
          </a:prstGeom>
          <a:ln>
            <a:solidFill>
              <a:schemeClr val="tx1"/>
            </a:solidFill>
          </a:ln>
        </p:spPr>
      </p:pic>
      <p:pic>
        <p:nvPicPr>
          <p:cNvPr id="21" name="Picture 20">
            <a:extLst>
              <a:ext uri="{FF2B5EF4-FFF2-40B4-BE49-F238E27FC236}">
                <a16:creationId xmlns:a16="http://schemas.microsoft.com/office/drawing/2014/main" id="{171CDE27-F9C8-3D46-BD4D-6D3EBC5CBCB9}"/>
              </a:ext>
            </a:extLst>
          </p:cNvPr>
          <p:cNvPicPr>
            <a:picLocks noChangeAspect="1"/>
          </p:cNvPicPr>
          <p:nvPr/>
        </p:nvPicPr>
        <p:blipFill>
          <a:blip r:embed="rId13"/>
          <a:stretch>
            <a:fillRect/>
          </a:stretch>
        </p:blipFill>
        <p:spPr>
          <a:xfrm>
            <a:off x="4380994" y="1725597"/>
            <a:ext cx="5632831" cy="4180617"/>
          </a:xfrm>
          <a:prstGeom prst="rect">
            <a:avLst/>
          </a:prstGeom>
          <a:ln>
            <a:solidFill>
              <a:schemeClr val="tx1"/>
            </a:solidFill>
          </a:ln>
        </p:spPr>
      </p:pic>
      <p:pic>
        <p:nvPicPr>
          <p:cNvPr id="104" name="Picture 103">
            <a:extLst>
              <a:ext uri="{FF2B5EF4-FFF2-40B4-BE49-F238E27FC236}">
                <a16:creationId xmlns:a16="http://schemas.microsoft.com/office/drawing/2014/main" id="{02F3C0B9-36C3-3B41-9BAF-4DEA5D77F3A3}"/>
              </a:ext>
            </a:extLst>
          </p:cNvPr>
          <p:cNvPicPr>
            <a:picLocks noChangeAspect="1"/>
          </p:cNvPicPr>
          <p:nvPr/>
        </p:nvPicPr>
        <p:blipFill>
          <a:blip r:embed="rId12"/>
          <a:stretch>
            <a:fillRect/>
          </a:stretch>
        </p:blipFill>
        <p:spPr>
          <a:xfrm>
            <a:off x="4855061" y="1901536"/>
            <a:ext cx="5764192" cy="4227822"/>
          </a:xfrm>
          <a:prstGeom prst="rect">
            <a:avLst/>
          </a:prstGeom>
          <a:ln>
            <a:solidFill>
              <a:schemeClr val="tx1"/>
            </a:solidFill>
          </a:ln>
        </p:spPr>
      </p:pic>
      <p:pic>
        <p:nvPicPr>
          <p:cNvPr id="19" name="Picture 18">
            <a:extLst>
              <a:ext uri="{FF2B5EF4-FFF2-40B4-BE49-F238E27FC236}">
                <a16:creationId xmlns:a16="http://schemas.microsoft.com/office/drawing/2014/main" id="{59AD5920-59C5-4445-8666-D5384F07AF0E}"/>
              </a:ext>
            </a:extLst>
          </p:cNvPr>
          <p:cNvPicPr>
            <a:picLocks noChangeAspect="1"/>
          </p:cNvPicPr>
          <p:nvPr/>
        </p:nvPicPr>
        <p:blipFill>
          <a:blip r:embed="rId10"/>
          <a:stretch>
            <a:fillRect/>
          </a:stretch>
        </p:blipFill>
        <p:spPr>
          <a:xfrm>
            <a:off x="5447163" y="2049048"/>
            <a:ext cx="5559331" cy="4180617"/>
          </a:xfrm>
          <a:prstGeom prst="rect">
            <a:avLst/>
          </a:prstGeom>
          <a:ln>
            <a:solidFill>
              <a:schemeClr val="tx1"/>
            </a:solidFill>
          </a:ln>
        </p:spPr>
      </p:pic>
      <p:pic>
        <p:nvPicPr>
          <p:cNvPr id="105" name="Picture 104">
            <a:extLst>
              <a:ext uri="{FF2B5EF4-FFF2-40B4-BE49-F238E27FC236}">
                <a16:creationId xmlns:a16="http://schemas.microsoft.com/office/drawing/2014/main" id="{3593EA35-28B6-5845-84D1-656C290A4A8A}"/>
              </a:ext>
            </a:extLst>
          </p:cNvPr>
          <p:cNvPicPr>
            <a:picLocks noChangeAspect="1"/>
          </p:cNvPicPr>
          <p:nvPr/>
        </p:nvPicPr>
        <p:blipFill>
          <a:blip r:embed="rId12"/>
          <a:stretch>
            <a:fillRect/>
          </a:stretch>
        </p:blipFill>
        <p:spPr>
          <a:xfrm>
            <a:off x="5974111" y="2286928"/>
            <a:ext cx="5764192" cy="4227822"/>
          </a:xfrm>
          <a:prstGeom prst="rect">
            <a:avLst/>
          </a:prstGeom>
          <a:ln>
            <a:solidFill>
              <a:schemeClr val="tx1"/>
            </a:solidFill>
          </a:ln>
        </p:spPr>
      </p:pic>
      <p:pic>
        <p:nvPicPr>
          <p:cNvPr id="25" name="Picture 24">
            <a:extLst>
              <a:ext uri="{FF2B5EF4-FFF2-40B4-BE49-F238E27FC236}">
                <a16:creationId xmlns:a16="http://schemas.microsoft.com/office/drawing/2014/main" id="{D739EC11-0FB5-A14A-A6E2-EB2BC812BB90}"/>
              </a:ext>
            </a:extLst>
          </p:cNvPr>
          <p:cNvPicPr>
            <a:picLocks noChangeAspect="1"/>
          </p:cNvPicPr>
          <p:nvPr/>
        </p:nvPicPr>
        <p:blipFill>
          <a:blip r:embed="rId14"/>
          <a:stretch>
            <a:fillRect/>
          </a:stretch>
        </p:blipFill>
        <p:spPr>
          <a:xfrm>
            <a:off x="6361352" y="2493431"/>
            <a:ext cx="5751855" cy="4180618"/>
          </a:xfrm>
          <a:prstGeom prst="rect">
            <a:avLst/>
          </a:prstGeom>
          <a:ln>
            <a:solidFill>
              <a:schemeClr val="tx1"/>
            </a:solidFill>
          </a:ln>
        </p:spPr>
      </p:pic>
      <p:sp>
        <p:nvSpPr>
          <p:cNvPr id="196" name="TextBox 195">
            <a:extLst>
              <a:ext uri="{FF2B5EF4-FFF2-40B4-BE49-F238E27FC236}">
                <a16:creationId xmlns:a16="http://schemas.microsoft.com/office/drawing/2014/main" id="{138B61D5-A84E-974C-874B-ADD290C80831}"/>
              </a:ext>
            </a:extLst>
          </p:cNvPr>
          <p:cNvSpPr txBox="1"/>
          <p:nvPr/>
        </p:nvSpPr>
        <p:spPr>
          <a:xfrm rot="16200000">
            <a:off x="549526" y="677676"/>
            <a:ext cx="1405657" cy="369332"/>
          </a:xfrm>
          <a:prstGeom prst="rect">
            <a:avLst/>
          </a:prstGeom>
          <a:noFill/>
        </p:spPr>
        <p:txBody>
          <a:bodyPr wrap="square" rtlCol="0">
            <a:spAutoFit/>
          </a:bodyPr>
          <a:lstStyle/>
          <a:p>
            <a:r>
              <a:rPr lang="en-US" b="1" dirty="0">
                <a:solidFill>
                  <a:srgbClr val="FF0000"/>
                </a:solidFill>
                <a:latin typeface="Athelas" panose="02000503000000020003" pitchFamily="2" charset="77"/>
              </a:rPr>
              <a:t>cover story</a:t>
            </a:r>
          </a:p>
        </p:txBody>
      </p:sp>
      <p:sp>
        <p:nvSpPr>
          <p:cNvPr id="197" name="TextBox 196">
            <a:extLst>
              <a:ext uri="{FF2B5EF4-FFF2-40B4-BE49-F238E27FC236}">
                <a16:creationId xmlns:a16="http://schemas.microsoft.com/office/drawing/2014/main" id="{9F6C4FD5-D991-5646-A244-0625822E5142}"/>
              </a:ext>
            </a:extLst>
          </p:cNvPr>
          <p:cNvSpPr txBox="1"/>
          <p:nvPr/>
        </p:nvSpPr>
        <p:spPr>
          <a:xfrm rot="16200000">
            <a:off x="1079849" y="1093818"/>
            <a:ext cx="1848196" cy="369332"/>
          </a:xfrm>
          <a:prstGeom prst="rect">
            <a:avLst/>
          </a:prstGeom>
          <a:noFill/>
        </p:spPr>
        <p:txBody>
          <a:bodyPr wrap="square" rtlCol="0">
            <a:spAutoFit/>
          </a:bodyPr>
          <a:lstStyle/>
          <a:p>
            <a:r>
              <a:rPr lang="en-US" b="1" dirty="0">
                <a:solidFill>
                  <a:srgbClr val="FF0000"/>
                </a:solidFill>
                <a:latin typeface="Athelas" panose="02000503000000020003" pitchFamily="2" charset="77"/>
              </a:rPr>
              <a:t>demonstration</a:t>
            </a:r>
          </a:p>
        </p:txBody>
      </p:sp>
      <p:sp>
        <p:nvSpPr>
          <p:cNvPr id="198" name="TextBox 197">
            <a:extLst>
              <a:ext uri="{FF2B5EF4-FFF2-40B4-BE49-F238E27FC236}">
                <a16:creationId xmlns:a16="http://schemas.microsoft.com/office/drawing/2014/main" id="{213EC632-ABA9-B34E-8D87-E16FD1E71BBA}"/>
              </a:ext>
            </a:extLst>
          </p:cNvPr>
          <p:cNvSpPr txBox="1"/>
          <p:nvPr/>
        </p:nvSpPr>
        <p:spPr>
          <a:xfrm rot="16200000">
            <a:off x="1882798" y="1903186"/>
            <a:ext cx="2231136" cy="369332"/>
          </a:xfrm>
          <a:prstGeom prst="rect">
            <a:avLst/>
          </a:prstGeom>
          <a:noFill/>
        </p:spPr>
        <p:txBody>
          <a:bodyPr wrap="square" rtlCol="0">
            <a:spAutoFit/>
          </a:bodyPr>
          <a:lstStyle/>
          <a:p>
            <a:r>
              <a:rPr lang="en-US" b="1" dirty="0">
                <a:solidFill>
                  <a:srgbClr val="FF0000"/>
                </a:solidFill>
                <a:latin typeface="Athelas" panose="02000503000000020003" pitchFamily="2" charset="77"/>
              </a:rPr>
              <a:t>comprehension test</a:t>
            </a:r>
          </a:p>
        </p:txBody>
      </p:sp>
      <p:sp>
        <p:nvSpPr>
          <p:cNvPr id="199" name="TextBox 198">
            <a:extLst>
              <a:ext uri="{FF2B5EF4-FFF2-40B4-BE49-F238E27FC236}">
                <a16:creationId xmlns:a16="http://schemas.microsoft.com/office/drawing/2014/main" id="{07AFB23C-A92E-4B4B-AC9B-64FFDFD7CBD5}"/>
              </a:ext>
            </a:extLst>
          </p:cNvPr>
          <p:cNvSpPr txBox="1"/>
          <p:nvPr/>
        </p:nvSpPr>
        <p:spPr>
          <a:xfrm rot="16200000">
            <a:off x="2665002" y="2015665"/>
            <a:ext cx="1848196" cy="369332"/>
          </a:xfrm>
          <a:prstGeom prst="rect">
            <a:avLst/>
          </a:prstGeom>
          <a:noFill/>
        </p:spPr>
        <p:txBody>
          <a:bodyPr wrap="square" rtlCol="0">
            <a:spAutoFit/>
          </a:bodyPr>
          <a:lstStyle/>
          <a:p>
            <a:r>
              <a:rPr lang="en-US" b="1" dirty="0">
                <a:solidFill>
                  <a:srgbClr val="FF0000"/>
                </a:solidFill>
                <a:latin typeface="Athelas" panose="02000503000000020003" pitchFamily="2" charset="77"/>
              </a:rPr>
              <a:t>practice trials x4</a:t>
            </a:r>
          </a:p>
        </p:txBody>
      </p:sp>
      <p:sp>
        <p:nvSpPr>
          <p:cNvPr id="200" name="TextBox 199">
            <a:extLst>
              <a:ext uri="{FF2B5EF4-FFF2-40B4-BE49-F238E27FC236}">
                <a16:creationId xmlns:a16="http://schemas.microsoft.com/office/drawing/2014/main" id="{2392AB69-5E37-BE4B-A8FC-30884CFED840}"/>
              </a:ext>
            </a:extLst>
          </p:cNvPr>
          <p:cNvSpPr txBox="1"/>
          <p:nvPr/>
        </p:nvSpPr>
        <p:spPr>
          <a:xfrm rot="16200000">
            <a:off x="3824694" y="2956061"/>
            <a:ext cx="2459760" cy="369332"/>
          </a:xfrm>
          <a:prstGeom prst="rect">
            <a:avLst/>
          </a:prstGeom>
          <a:noFill/>
        </p:spPr>
        <p:txBody>
          <a:bodyPr wrap="square" rtlCol="0">
            <a:spAutoFit/>
          </a:bodyPr>
          <a:lstStyle/>
          <a:p>
            <a:r>
              <a:rPr lang="en-US" b="1" dirty="0">
                <a:solidFill>
                  <a:srgbClr val="FF0000"/>
                </a:solidFill>
                <a:latin typeface="Athelas" panose="02000503000000020003" pitchFamily="2" charset="77"/>
              </a:rPr>
              <a:t>experimental trials x32</a:t>
            </a:r>
          </a:p>
        </p:txBody>
      </p:sp>
      <p:sp>
        <p:nvSpPr>
          <p:cNvPr id="201" name="TextBox 200">
            <a:extLst>
              <a:ext uri="{FF2B5EF4-FFF2-40B4-BE49-F238E27FC236}">
                <a16:creationId xmlns:a16="http://schemas.microsoft.com/office/drawing/2014/main" id="{E5B75F80-F49D-6D40-9D7D-329E8DEE8B67}"/>
              </a:ext>
            </a:extLst>
          </p:cNvPr>
          <p:cNvSpPr txBox="1"/>
          <p:nvPr/>
        </p:nvSpPr>
        <p:spPr>
          <a:xfrm rot="16200000">
            <a:off x="4386587" y="3048466"/>
            <a:ext cx="2475611" cy="369332"/>
          </a:xfrm>
          <a:prstGeom prst="rect">
            <a:avLst/>
          </a:prstGeom>
          <a:noFill/>
        </p:spPr>
        <p:txBody>
          <a:bodyPr wrap="square" rtlCol="0">
            <a:spAutoFit/>
          </a:bodyPr>
          <a:lstStyle/>
          <a:p>
            <a:r>
              <a:rPr lang="en-US" b="1" dirty="0">
                <a:solidFill>
                  <a:srgbClr val="FF0000"/>
                </a:solidFill>
                <a:latin typeface="Athelas" panose="02000503000000020003" pitchFamily="2" charset="77"/>
              </a:rPr>
              <a:t>comprehension test #2</a:t>
            </a:r>
          </a:p>
        </p:txBody>
      </p:sp>
      <p:sp>
        <p:nvSpPr>
          <p:cNvPr id="202" name="TextBox 201">
            <a:extLst>
              <a:ext uri="{FF2B5EF4-FFF2-40B4-BE49-F238E27FC236}">
                <a16:creationId xmlns:a16="http://schemas.microsoft.com/office/drawing/2014/main" id="{F4D1ADA3-32C0-9D4F-BD51-65F7ECC9C34A}"/>
              </a:ext>
            </a:extLst>
          </p:cNvPr>
          <p:cNvSpPr txBox="1"/>
          <p:nvPr/>
        </p:nvSpPr>
        <p:spPr>
          <a:xfrm rot="16200000">
            <a:off x="4910192" y="3363407"/>
            <a:ext cx="2448247" cy="369332"/>
          </a:xfrm>
          <a:prstGeom prst="rect">
            <a:avLst/>
          </a:prstGeom>
          <a:noFill/>
        </p:spPr>
        <p:txBody>
          <a:bodyPr wrap="square" rtlCol="0">
            <a:spAutoFit/>
          </a:bodyPr>
          <a:lstStyle/>
          <a:p>
            <a:r>
              <a:rPr lang="en-US" b="1" dirty="0">
                <a:solidFill>
                  <a:srgbClr val="FF0000"/>
                </a:solidFill>
                <a:latin typeface="Athelas" panose="02000503000000020003" pitchFamily="2" charset="77"/>
              </a:rPr>
              <a:t>experimental trials x32</a:t>
            </a:r>
          </a:p>
        </p:txBody>
      </p:sp>
      <p:sp>
        <p:nvSpPr>
          <p:cNvPr id="203" name="TextBox 202">
            <a:extLst>
              <a:ext uri="{FF2B5EF4-FFF2-40B4-BE49-F238E27FC236}">
                <a16:creationId xmlns:a16="http://schemas.microsoft.com/office/drawing/2014/main" id="{87E61265-08FF-274C-A9C6-D62639D75C14}"/>
              </a:ext>
            </a:extLst>
          </p:cNvPr>
          <p:cNvSpPr txBox="1"/>
          <p:nvPr/>
        </p:nvSpPr>
        <p:spPr>
          <a:xfrm rot="16200000">
            <a:off x="5600760" y="3329724"/>
            <a:ext cx="1974864" cy="369332"/>
          </a:xfrm>
          <a:prstGeom prst="rect">
            <a:avLst/>
          </a:prstGeom>
          <a:noFill/>
        </p:spPr>
        <p:txBody>
          <a:bodyPr wrap="square" rtlCol="0">
            <a:spAutoFit/>
          </a:bodyPr>
          <a:lstStyle/>
          <a:p>
            <a:r>
              <a:rPr lang="en-US" b="1" dirty="0">
                <a:solidFill>
                  <a:srgbClr val="FF0000"/>
                </a:solidFill>
                <a:latin typeface="Athelas" panose="02000503000000020003" pitchFamily="2" charset="77"/>
              </a:rPr>
              <a:t>demographic info</a:t>
            </a:r>
          </a:p>
        </p:txBody>
      </p:sp>
      <p:sp>
        <p:nvSpPr>
          <p:cNvPr id="204" name="Title 1">
            <a:extLst>
              <a:ext uri="{FF2B5EF4-FFF2-40B4-BE49-F238E27FC236}">
                <a16:creationId xmlns:a16="http://schemas.microsoft.com/office/drawing/2014/main" id="{52178150-995F-2D46-AABC-3502A431EECC}"/>
              </a:ext>
            </a:extLst>
          </p:cNvPr>
          <p:cNvSpPr>
            <a:spLocks noGrp="1"/>
          </p:cNvSpPr>
          <p:nvPr>
            <p:ph type="title"/>
          </p:nvPr>
        </p:nvSpPr>
        <p:spPr>
          <a:xfrm>
            <a:off x="282063" y="5466576"/>
            <a:ext cx="2753039" cy="1325563"/>
          </a:xfrm>
        </p:spPr>
        <p:txBody>
          <a:bodyPr>
            <a:normAutofit/>
          </a:bodyPr>
          <a:lstStyle/>
          <a:p>
            <a:pPr algn="ctr"/>
            <a:r>
              <a:rPr lang="en-US" dirty="0">
                <a:latin typeface="Athelas" panose="02000503000000020003" pitchFamily="2" charset="77"/>
              </a:rPr>
              <a:t>Design</a:t>
            </a:r>
            <a:endParaRPr lang="en-US" sz="2700" dirty="0">
              <a:latin typeface="Athelas" panose="02000503000000020003" pitchFamily="2" charset="77"/>
            </a:endParaRPr>
          </a:p>
        </p:txBody>
      </p:sp>
    </p:spTree>
    <p:extLst>
      <p:ext uri="{BB962C8B-B14F-4D97-AF65-F5344CB8AC3E}">
        <p14:creationId xmlns:p14="http://schemas.microsoft.com/office/powerpoint/2010/main" val="18516943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9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97"/>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27"/>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2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23"/>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98"/>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77"/>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199"/>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nodeType="clickEffect">
                                  <p:stCondLst>
                                    <p:cond delay="0"/>
                                  </p:stCondLst>
                                  <p:childTnLst>
                                    <p:set>
                                      <p:cBhvr>
                                        <p:cTn id="48" dur="1" fill="hold">
                                          <p:stCondLst>
                                            <p:cond delay="0"/>
                                          </p:stCondLst>
                                        </p:cTn>
                                        <p:tgtEl>
                                          <p:spTgt spid="103"/>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21"/>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200"/>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104"/>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201"/>
                                        </p:tgtEl>
                                        <p:attrNameLst>
                                          <p:attrName>style.visibility</p:attrName>
                                        </p:attrNameLst>
                                      </p:cBhvr>
                                      <p:to>
                                        <p:strVal val="visible"/>
                                      </p:to>
                                    </p:set>
                                  </p:childTnLst>
                                </p:cTn>
                              </p:par>
                              <p:par>
                                <p:cTn id="63" presetID="1" presetClass="entr" presetSubtype="0" fill="hold" nodeType="withEffect">
                                  <p:stCondLst>
                                    <p:cond delay="0"/>
                                  </p:stCondLst>
                                  <p:childTnLst>
                                    <p:set>
                                      <p:cBhvr>
                                        <p:cTn id="64" dur="1" fill="hold">
                                          <p:stCondLst>
                                            <p:cond delay="0"/>
                                          </p:stCondLst>
                                        </p:cTn>
                                        <p:tgtEl>
                                          <p:spTgt spid="19"/>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grpId="0" nodeType="clickEffect">
                                  <p:stCondLst>
                                    <p:cond delay="0"/>
                                  </p:stCondLst>
                                  <p:childTnLst>
                                    <p:set>
                                      <p:cBhvr>
                                        <p:cTn id="68" dur="1" fill="hold">
                                          <p:stCondLst>
                                            <p:cond delay="0"/>
                                          </p:stCondLst>
                                        </p:cTn>
                                        <p:tgtEl>
                                          <p:spTgt spid="202"/>
                                        </p:tgtEl>
                                        <p:attrNameLst>
                                          <p:attrName>style.visibility</p:attrName>
                                        </p:attrNameLst>
                                      </p:cBhvr>
                                      <p:to>
                                        <p:strVal val="visible"/>
                                      </p:to>
                                    </p:set>
                                  </p:childTnLst>
                                </p:cTn>
                              </p:par>
                              <p:par>
                                <p:cTn id="69" presetID="1" presetClass="entr" presetSubtype="0" fill="hold" nodeType="withEffect">
                                  <p:stCondLst>
                                    <p:cond delay="0"/>
                                  </p:stCondLst>
                                  <p:childTnLst>
                                    <p:set>
                                      <p:cBhvr>
                                        <p:cTn id="70" dur="1" fill="hold">
                                          <p:stCondLst>
                                            <p:cond delay="0"/>
                                          </p:stCondLst>
                                        </p:cTn>
                                        <p:tgtEl>
                                          <p:spTgt spid="105"/>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grpId="0" nodeType="clickEffect">
                                  <p:stCondLst>
                                    <p:cond delay="0"/>
                                  </p:stCondLst>
                                  <p:childTnLst>
                                    <p:set>
                                      <p:cBhvr>
                                        <p:cTn id="74" dur="1" fill="hold">
                                          <p:stCondLst>
                                            <p:cond delay="0"/>
                                          </p:stCondLst>
                                        </p:cTn>
                                        <p:tgtEl>
                                          <p:spTgt spid="203"/>
                                        </p:tgtEl>
                                        <p:attrNameLst>
                                          <p:attrName>style.visibility</p:attrName>
                                        </p:attrNameLst>
                                      </p:cBhvr>
                                      <p:to>
                                        <p:strVal val="visible"/>
                                      </p:to>
                                    </p:set>
                                  </p:childTnLst>
                                </p:cTn>
                              </p:par>
                              <p:par>
                                <p:cTn id="75" presetID="1" presetClass="entr" presetSubtype="0" fill="hold" nodeType="withEffect">
                                  <p:stCondLst>
                                    <p:cond delay="0"/>
                                  </p:stCondLst>
                                  <p:childTnLst>
                                    <p:set>
                                      <p:cBhvr>
                                        <p:cTn id="76"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p:bldP spid="196" grpId="0"/>
      <p:bldP spid="197" grpId="0"/>
      <p:bldP spid="198" grpId="0"/>
      <p:bldP spid="199" grpId="0"/>
      <p:bldP spid="200" grpId="0"/>
      <p:bldP spid="201" grpId="0"/>
      <p:bldP spid="202" grpId="0"/>
      <p:bldP spid="203"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4413</TotalTime>
  <Words>1629</Words>
  <Application>Microsoft Macintosh PowerPoint</Application>
  <PresentationFormat>Widescreen</PresentationFormat>
  <Paragraphs>273</Paragraphs>
  <Slides>19</Slides>
  <Notes>18</Notes>
  <HiddenSlides>0</HiddenSlides>
  <MMClips>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Arial</vt:lpstr>
      <vt:lpstr>Athelas</vt:lpstr>
      <vt:lpstr>Calibri</vt:lpstr>
      <vt:lpstr>Calibri Light</vt:lpstr>
      <vt:lpstr>Cambria Math</vt:lpstr>
      <vt:lpstr>Wingdings</vt:lpstr>
      <vt:lpstr>Office Theme</vt:lpstr>
      <vt:lpstr>Processing of Scalar Implicatures and the Question Under Discussion</vt:lpstr>
      <vt:lpstr>Motivation</vt:lpstr>
      <vt:lpstr>Motivation</vt:lpstr>
      <vt:lpstr>Motivation</vt:lpstr>
      <vt:lpstr>Motivation</vt:lpstr>
      <vt:lpstr>Motivation</vt:lpstr>
      <vt:lpstr>Replicated study: manipulating the relevance of the stronger alternative in the gumball paradigm</vt:lpstr>
      <vt:lpstr>Methods</vt:lpstr>
      <vt:lpstr>Design</vt:lpstr>
      <vt:lpstr>Critical Trials (8)</vt:lpstr>
      <vt:lpstr>Critical Trials (8)</vt:lpstr>
      <vt:lpstr>Results: response type</vt:lpstr>
      <vt:lpstr>PowerPoint Presentation</vt:lpstr>
      <vt:lpstr>Results: response time</vt:lpstr>
      <vt:lpstr>Results: response time</vt:lpstr>
      <vt:lpstr>Methods</vt:lpstr>
      <vt:lpstr>Conclusions</vt:lpstr>
      <vt:lpstr>Future Directions</vt:lpstr>
      <vt:lpstr>Thank you!</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Processing of scalar implicatures and </dc:title>
  <dc:creator>Microsoft Office User</dc:creator>
  <cp:lastModifiedBy>Microsoft Office User</cp:lastModifiedBy>
  <cp:revision>49</cp:revision>
  <dcterms:created xsi:type="dcterms:W3CDTF">2019-06-10T10:30:30Z</dcterms:created>
  <dcterms:modified xsi:type="dcterms:W3CDTF">2019-06-16T17:02:05Z</dcterms:modified>
</cp:coreProperties>
</file>

<file path=docProps/thumbnail.jpeg>
</file>